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diagrams/colors7.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quickStyle8.xml" ContentType="application/vnd.openxmlformats-officedocument.drawingml.diagramStyl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drawing9.xml" ContentType="application/vnd.ms-office.drawingml.diagramDrawing+xml"/>
  <Override PartName="/ppt/diagrams/colors6.xml" ContentType="application/vnd.openxmlformats-officedocument.drawingml.diagramColors+xml"/>
  <Override PartName="/ppt/notesSlides/notesSlide10.xml" ContentType="application/vnd.openxmlformats-officedocument.presentationml.notesSlide+xml"/>
  <Override PartName="/ppt/diagrams/quickStyle9.xml" ContentType="application/vnd.openxmlformats-officedocument.drawingml.diagramStyl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7"/>
  </p:notesMasterIdLst>
  <p:sldIdLst>
    <p:sldId id="256" r:id="rId2"/>
    <p:sldId id="308" r:id="rId3"/>
    <p:sldId id="309" r:id="rId4"/>
    <p:sldId id="310" r:id="rId5"/>
    <p:sldId id="311" r:id="rId6"/>
    <p:sldId id="312" r:id="rId7"/>
    <p:sldId id="295" r:id="rId8"/>
    <p:sldId id="313" r:id="rId9"/>
    <p:sldId id="314" r:id="rId10"/>
    <p:sldId id="315" r:id="rId11"/>
    <p:sldId id="316" r:id="rId12"/>
    <p:sldId id="317" r:id="rId13"/>
    <p:sldId id="318" r:id="rId14"/>
    <p:sldId id="319" r:id="rId15"/>
    <p:sldId id="320" r:id="rId16"/>
    <p:sldId id="321" r:id="rId17"/>
    <p:sldId id="322" r:id="rId18"/>
    <p:sldId id="323" r:id="rId19"/>
    <p:sldId id="324" r:id="rId20"/>
    <p:sldId id="325" r:id="rId21"/>
    <p:sldId id="326" r:id="rId22"/>
    <p:sldId id="327" r:id="rId23"/>
    <p:sldId id="328" r:id="rId24"/>
    <p:sldId id="329" r:id="rId25"/>
    <p:sldId id="330" r:id="rId26"/>
    <p:sldId id="331" r:id="rId27"/>
    <p:sldId id="257" r:id="rId28"/>
    <p:sldId id="258" r:id="rId29"/>
    <p:sldId id="259" r:id="rId30"/>
    <p:sldId id="260" r:id="rId31"/>
    <p:sldId id="261" r:id="rId32"/>
    <p:sldId id="262" r:id="rId33"/>
    <p:sldId id="263" r:id="rId34"/>
    <p:sldId id="264" r:id="rId35"/>
    <p:sldId id="265" r:id="rId36"/>
    <p:sldId id="266" r:id="rId37"/>
    <p:sldId id="267" r:id="rId38"/>
    <p:sldId id="268" r:id="rId39"/>
    <p:sldId id="269" r:id="rId40"/>
    <p:sldId id="270" r:id="rId41"/>
    <p:sldId id="271" r:id="rId42"/>
    <p:sldId id="272" r:id="rId43"/>
    <p:sldId id="273" r:id="rId44"/>
    <p:sldId id="275" r:id="rId45"/>
    <p:sldId id="276" r:id="rId46"/>
    <p:sldId id="277" r:id="rId47"/>
    <p:sldId id="278" r:id="rId48"/>
    <p:sldId id="279" r:id="rId49"/>
    <p:sldId id="280" r:id="rId50"/>
    <p:sldId id="281" r:id="rId51"/>
    <p:sldId id="282" r:id="rId52"/>
    <p:sldId id="283" r:id="rId53"/>
    <p:sldId id="284" r:id="rId54"/>
    <p:sldId id="285" r:id="rId55"/>
    <p:sldId id="286" r:id="rId56"/>
    <p:sldId id="287" r:id="rId57"/>
    <p:sldId id="288" r:id="rId58"/>
    <p:sldId id="289" r:id="rId59"/>
    <p:sldId id="290" r:id="rId60"/>
    <p:sldId id="291" r:id="rId61"/>
    <p:sldId id="292" r:id="rId62"/>
    <p:sldId id="293" r:id="rId63"/>
    <p:sldId id="294" r:id="rId64"/>
    <p:sldId id="296" r:id="rId65"/>
    <p:sldId id="297" r:id="rId66"/>
    <p:sldId id="298" r:id="rId67"/>
    <p:sldId id="299" r:id="rId68"/>
    <p:sldId id="300" r:id="rId69"/>
    <p:sldId id="301" r:id="rId70"/>
    <p:sldId id="302" r:id="rId71"/>
    <p:sldId id="303" r:id="rId72"/>
    <p:sldId id="304" r:id="rId73"/>
    <p:sldId id="305" r:id="rId74"/>
    <p:sldId id="306" r:id="rId75"/>
    <p:sldId id="307" r:id="rId76"/>
  </p:sldIdLst>
  <p:sldSz cx="9144000" cy="6858000" type="screen4x3"/>
  <p:notesSz cx="6858000" cy="9144000"/>
  <p:custDataLst>
    <p:tags r:id="rId78"/>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10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_rels/drawing3.xml.rels><?xml version="1.0" encoding="UTF-8" standalone="yes"?>
<Relationships xmlns="http://schemas.openxmlformats.org/package/2006/relationships"><Relationship Id="rId1" Type="http://schemas.openxmlformats.org/officeDocument/2006/relationships/image" Target="../media/image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18CD1E-2066-4640-AB7A-A39431A189E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E4634179-2D2A-4086-BD2A-DA3BE6C901B5}">
      <dgm:prSet phldrT="[Text]"/>
      <dgm:spPr/>
      <dgm:t>
        <a:bodyPr/>
        <a:lstStyle/>
        <a:p>
          <a:r>
            <a:rPr lang="en-US" dirty="0" smtClean="0"/>
            <a:t>Interactive </a:t>
          </a:r>
          <a:endParaRPr lang="en-US" dirty="0"/>
        </a:p>
      </dgm:t>
    </dgm:pt>
    <dgm:pt modelId="{EFC32D26-311F-4056-8131-3E2089F22E53}" type="parTrans" cxnId="{7D42DA42-A725-44A3-BC76-1724EE91CDF2}">
      <dgm:prSet/>
      <dgm:spPr/>
      <dgm:t>
        <a:bodyPr/>
        <a:lstStyle/>
        <a:p>
          <a:endParaRPr lang="en-US"/>
        </a:p>
      </dgm:t>
    </dgm:pt>
    <dgm:pt modelId="{CA72C16D-860F-4119-9896-7A3CB2A4ACCE}" type="sibTrans" cxnId="{7D42DA42-A725-44A3-BC76-1724EE91CDF2}">
      <dgm:prSet/>
      <dgm:spPr/>
      <dgm:t>
        <a:bodyPr/>
        <a:lstStyle/>
        <a:p>
          <a:endParaRPr lang="en-US"/>
        </a:p>
      </dgm:t>
    </dgm:pt>
    <dgm:pt modelId="{C04F391B-2617-4565-A96C-0ADE55796BAE}">
      <dgm:prSet phldrT="[Text]"/>
      <dgm:spPr/>
      <dgm:t>
        <a:bodyPr/>
        <a:lstStyle/>
        <a:p>
          <a:r>
            <a:rPr lang="en-US" dirty="0" smtClean="0"/>
            <a:t>Single Subject </a:t>
          </a:r>
          <a:endParaRPr lang="en-US" dirty="0"/>
        </a:p>
      </dgm:t>
    </dgm:pt>
    <dgm:pt modelId="{DEB9C525-B79A-4E04-BBF7-1379579ECC05}" type="parTrans" cxnId="{288599E3-00EA-4C9B-9B26-CB858270B62B}">
      <dgm:prSet/>
      <dgm:spPr/>
      <dgm:t>
        <a:bodyPr/>
        <a:lstStyle/>
        <a:p>
          <a:endParaRPr lang="en-US"/>
        </a:p>
      </dgm:t>
    </dgm:pt>
    <dgm:pt modelId="{BD80AB23-B4AE-43F7-9D78-627E5FEBC1A9}" type="sibTrans" cxnId="{288599E3-00EA-4C9B-9B26-CB858270B62B}">
      <dgm:prSet/>
      <dgm:spPr/>
      <dgm:t>
        <a:bodyPr/>
        <a:lstStyle/>
        <a:p>
          <a:endParaRPr lang="en-US"/>
        </a:p>
      </dgm:t>
    </dgm:pt>
    <dgm:pt modelId="{E5087198-9426-4C5E-BB92-9DA663FD382D}" type="pres">
      <dgm:prSet presAssocID="{BE18CD1E-2066-4640-AB7A-A39431A189E9}" presName="diagram" presStyleCnt="0">
        <dgm:presLayoutVars>
          <dgm:dir/>
          <dgm:resizeHandles val="exact"/>
        </dgm:presLayoutVars>
      </dgm:prSet>
      <dgm:spPr/>
      <dgm:t>
        <a:bodyPr/>
        <a:lstStyle/>
        <a:p>
          <a:endParaRPr lang="en-US"/>
        </a:p>
      </dgm:t>
    </dgm:pt>
    <dgm:pt modelId="{0CAF3B60-BE6C-48F5-A832-3DF90955B949}" type="pres">
      <dgm:prSet presAssocID="{E4634179-2D2A-4086-BD2A-DA3BE6C901B5}" presName="node" presStyleLbl="node1" presStyleIdx="0" presStyleCnt="2">
        <dgm:presLayoutVars>
          <dgm:bulletEnabled val="1"/>
        </dgm:presLayoutVars>
      </dgm:prSet>
      <dgm:spPr/>
      <dgm:t>
        <a:bodyPr/>
        <a:lstStyle/>
        <a:p>
          <a:endParaRPr lang="en-US"/>
        </a:p>
      </dgm:t>
    </dgm:pt>
    <dgm:pt modelId="{0690EB0A-1D8C-48FA-BE85-87630678057E}" type="pres">
      <dgm:prSet presAssocID="{CA72C16D-860F-4119-9896-7A3CB2A4ACCE}" presName="sibTrans" presStyleCnt="0"/>
      <dgm:spPr/>
    </dgm:pt>
    <dgm:pt modelId="{E3C64B54-56D3-47CB-919B-CBFDEEECC2E2}" type="pres">
      <dgm:prSet presAssocID="{C04F391B-2617-4565-A96C-0ADE55796BAE}" presName="node" presStyleLbl="node1" presStyleIdx="1" presStyleCnt="2">
        <dgm:presLayoutVars>
          <dgm:bulletEnabled val="1"/>
        </dgm:presLayoutVars>
      </dgm:prSet>
      <dgm:spPr/>
      <dgm:t>
        <a:bodyPr/>
        <a:lstStyle/>
        <a:p>
          <a:endParaRPr lang="en-US"/>
        </a:p>
      </dgm:t>
    </dgm:pt>
  </dgm:ptLst>
  <dgm:cxnLst>
    <dgm:cxn modelId="{6E2007AF-B40F-4713-AF68-1179AE907FF8}" type="presOf" srcId="{C04F391B-2617-4565-A96C-0ADE55796BAE}" destId="{E3C64B54-56D3-47CB-919B-CBFDEEECC2E2}" srcOrd="0" destOrd="0" presId="urn:microsoft.com/office/officeart/2005/8/layout/default"/>
    <dgm:cxn modelId="{D8D774F0-11EA-4889-8FAF-A13F368E82CF}" type="presOf" srcId="{BE18CD1E-2066-4640-AB7A-A39431A189E9}" destId="{E5087198-9426-4C5E-BB92-9DA663FD382D}" srcOrd="0" destOrd="0" presId="urn:microsoft.com/office/officeart/2005/8/layout/default"/>
    <dgm:cxn modelId="{4E65A080-DE26-4BEC-9172-D1E2F9DE305A}" type="presOf" srcId="{E4634179-2D2A-4086-BD2A-DA3BE6C901B5}" destId="{0CAF3B60-BE6C-48F5-A832-3DF90955B949}" srcOrd="0" destOrd="0" presId="urn:microsoft.com/office/officeart/2005/8/layout/default"/>
    <dgm:cxn modelId="{288599E3-00EA-4C9B-9B26-CB858270B62B}" srcId="{BE18CD1E-2066-4640-AB7A-A39431A189E9}" destId="{C04F391B-2617-4565-A96C-0ADE55796BAE}" srcOrd="1" destOrd="0" parTransId="{DEB9C525-B79A-4E04-BBF7-1379579ECC05}" sibTransId="{BD80AB23-B4AE-43F7-9D78-627E5FEBC1A9}"/>
    <dgm:cxn modelId="{7D42DA42-A725-44A3-BC76-1724EE91CDF2}" srcId="{BE18CD1E-2066-4640-AB7A-A39431A189E9}" destId="{E4634179-2D2A-4086-BD2A-DA3BE6C901B5}" srcOrd="0" destOrd="0" parTransId="{EFC32D26-311F-4056-8131-3E2089F22E53}" sibTransId="{CA72C16D-860F-4119-9896-7A3CB2A4ACCE}"/>
    <dgm:cxn modelId="{D4AA68B8-DBF2-4E38-8C2B-DDB212889F70}" type="presParOf" srcId="{E5087198-9426-4C5E-BB92-9DA663FD382D}" destId="{0CAF3B60-BE6C-48F5-A832-3DF90955B949}" srcOrd="0" destOrd="0" presId="urn:microsoft.com/office/officeart/2005/8/layout/default"/>
    <dgm:cxn modelId="{454172C7-1146-4081-8E8D-DC6778EBAC5C}" type="presParOf" srcId="{E5087198-9426-4C5E-BB92-9DA663FD382D}" destId="{0690EB0A-1D8C-48FA-BE85-87630678057E}" srcOrd="1" destOrd="0" presId="urn:microsoft.com/office/officeart/2005/8/layout/default"/>
    <dgm:cxn modelId="{6F464383-F019-4F7F-93F7-D50EE77BF91E}" type="presParOf" srcId="{E5087198-9426-4C5E-BB92-9DA663FD382D}" destId="{E3C64B54-56D3-47CB-919B-CBFDEEECC2E2}" srcOrd="2"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434CA9-401D-4590-8B27-D623C72C2BD2}"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C6296077-8B26-4DD6-BBC1-92C101EF9C24}">
      <dgm:prSet phldrT="[Text]"/>
      <dgm:spPr/>
      <dgm:t>
        <a:bodyPr/>
        <a:lstStyle/>
        <a:p>
          <a:r>
            <a:rPr lang="en-US" dirty="0" smtClean="0"/>
            <a:t>Informal </a:t>
          </a:r>
          <a:endParaRPr lang="en-US" dirty="0"/>
        </a:p>
      </dgm:t>
    </dgm:pt>
    <dgm:pt modelId="{292419C1-757F-419C-BB93-EBA8B5B93B1E}" type="parTrans" cxnId="{6FC143FF-A29E-4539-A810-BCB24CC77510}">
      <dgm:prSet/>
      <dgm:spPr/>
      <dgm:t>
        <a:bodyPr/>
        <a:lstStyle/>
        <a:p>
          <a:endParaRPr lang="en-US"/>
        </a:p>
      </dgm:t>
    </dgm:pt>
    <dgm:pt modelId="{B6E13326-E625-4251-BBD6-15540BAC728D}" type="sibTrans" cxnId="{6FC143FF-A29E-4539-A810-BCB24CC77510}">
      <dgm:prSet/>
      <dgm:spPr/>
      <dgm:t>
        <a:bodyPr/>
        <a:lstStyle/>
        <a:p>
          <a:endParaRPr lang="en-US"/>
        </a:p>
      </dgm:t>
    </dgm:pt>
    <dgm:pt modelId="{C3C7AF05-58AA-45B6-8014-ACF5E98F077C}">
      <dgm:prSet phldrT="[Text]"/>
      <dgm:spPr/>
      <dgm:t>
        <a:bodyPr/>
        <a:lstStyle/>
        <a:p>
          <a:r>
            <a:rPr lang="en-US" dirty="0" smtClean="0"/>
            <a:t>number value with small quantities</a:t>
          </a:r>
          <a:endParaRPr lang="en-US" dirty="0"/>
        </a:p>
      </dgm:t>
    </dgm:pt>
    <dgm:pt modelId="{3D66C211-1AB1-4AD5-A116-B1F20BF3E9BC}" type="parTrans" cxnId="{DC428BC6-9C14-497C-AD53-90121171A743}">
      <dgm:prSet/>
      <dgm:spPr/>
      <dgm:t>
        <a:bodyPr/>
        <a:lstStyle/>
        <a:p>
          <a:endParaRPr lang="en-US"/>
        </a:p>
      </dgm:t>
    </dgm:pt>
    <dgm:pt modelId="{C7D8D07B-5296-4CFF-B3F3-D3456725ACB0}" type="sibTrans" cxnId="{DC428BC6-9C14-497C-AD53-90121171A743}">
      <dgm:prSet/>
      <dgm:spPr/>
      <dgm:t>
        <a:bodyPr/>
        <a:lstStyle/>
        <a:p>
          <a:endParaRPr lang="en-US"/>
        </a:p>
      </dgm:t>
    </dgm:pt>
    <dgm:pt modelId="{7723997D-A13A-4433-BF8E-040882D74365}">
      <dgm:prSet phldrT="[Text]"/>
      <dgm:spPr/>
      <dgm:t>
        <a:bodyPr/>
        <a:lstStyle/>
        <a:p>
          <a:r>
            <a:rPr lang="en-US" dirty="0" smtClean="0"/>
            <a:t>Formal	</a:t>
          </a:r>
          <a:endParaRPr lang="en-US" dirty="0"/>
        </a:p>
      </dgm:t>
    </dgm:pt>
    <dgm:pt modelId="{90BA2FD7-7A85-4060-86B3-46E482D8ECB1}" type="parTrans" cxnId="{6A4E14BF-18A2-4FAC-B011-000B938CB09F}">
      <dgm:prSet/>
      <dgm:spPr/>
      <dgm:t>
        <a:bodyPr/>
        <a:lstStyle/>
        <a:p>
          <a:endParaRPr lang="en-US"/>
        </a:p>
      </dgm:t>
    </dgm:pt>
    <dgm:pt modelId="{B6CCD8C7-676C-4425-9EA7-B6CFDA5C39D2}" type="sibTrans" cxnId="{6A4E14BF-18A2-4FAC-B011-000B938CB09F}">
      <dgm:prSet/>
      <dgm:spPr/>
      <dgm:t>
        <a:bodyPr/>
        <a:lstStyle/>
        <a:p>
          <a:endParaRPr lang="en-US"/>
        </a:p>
      </dgm:t>
    </dgm:pt>
    <dgm:pt modelId="{21032050-E9CA-4421-B785-FCB2B24FBC0B}">
      <dgm:prSet phldrT="[Text]"/>
      <dgm:spPr/>
      <dgm:t>
        <a:bodyPr/>
        <a:lstStyle/>
        <a:p>
          <a:r>
            <a:rPr lang="en-US" dirty="0" smtClean="0"/>
            <a:t>Place value </a:t>
          </a:r>
          <a:endParaRPr lang="en-US" dirty="0"/>
        </a:p>
      </dgm:t>
    </dgm:pt>
    <dgm:pt modelId="{2CAE0925-DCE3-4BC1-AF13-C2EA51B3754A}" type="parTrans" cxnId="{9C980835-DB8D-4B28-AD9F-66057E3C9D89}">
      <dgm:prSet/>
      <dgm:spPr/>
      <dgm:t>
        <a:bodyPr/>
        <a:lstStyle/>
        <a:p>
          <a:endParaRPr lang="en-US"/>
        </a:p>
      </dgm:t>
    </dgm:pt>
    <dgm:pt modelId="{5EAC39EE-9A1E-4350-B083-FD7EC6DBDEF4}" type="sibTrans" cxnId="{9C980835-DB8D-4B28-AD9F-66057E3C9D89}">
      <dgm:prSet/>
      <dgm:spPr/>
      <dgm:t>
        <a:bodyPr/>
        <a:lstStyle/>
        <a:p>
          <a:endParaRPr lang="en-US"/>
        </a:p>
      </dgm:t>
    </dgm:pt>
    <dgm:pt modelId="{C39A5AB0-F7E0-44EA-B56F-2BAA90E5A73F}">
      <dgm:prSet phldrT="[Text]"/>
      <dgm:spPr/>
      <dgm:t>
        <a:bodyPr/>
        <a:lstStyle/>
        <a:p>
          <a:r>
            <a:rPr lang="en-US" dirty="0" smtClean="0"/>
            <a:t>compose and decompose numbers </a:t>
          </a:r>
          <a:endParaRPr lang="en-US" dirty="0"/>
        </a:p>
      </dgm:t>
    </dgm:pt>
    <dgm:pt modelId="{492E1FBF-2926-4203-A160-5A706B2465CF}" type="parTrans" cxnId="{902B8683-ED8A-4FB3-9536-0D2DDD374FA1}">
      <dgm:prSet/>
      <dgm:spPr/>
      <dgm:t>
        <a:bodyPr/>
        <a:lstStyle/>
        <a:p>
          <a:endParaRPr lang="en-US"/>
        </a:p>
      </dgm:t>
    </dgm:pt>
    <dgm:pt modelId="{0EC1E6D4-4F31-417E-A6C2-DCEAD91CCFE2}" type="sibTrans" cxnId="{902B8683-ED8A-4FB3-9536-0D2DDD374FA1}">
      <dgm:prSet/>
      <dgm:spPr/>
      <dgm:t>
        <a:bodyPr/>
        <a:lstStyle/>
        <a:p>
          <a:endParaRPr lang="en-US"/>
        </a:p>
      </dgm:t>
    </dgm:pt>
    <dgm:pt modelId="{21A837C7-4B3F-4B00-A18E-8ADAC36994A9}">
      <dgm:prSet phldrT="[Text]"/>
      <dgm:spPr/>
      <dgm:t>
        <a:bodyPr/>
        <a:lstStyle/>
        <a:p>
          <a:r>
            <a:rPr lang="en-US" dirty="0" smtClean="0"/>
            <a:t>basic counting </a:t>
          </a:r>
          <a:endParaRPr lang="en-US" dirty="0"/>
        </a:p>
      </dgm:t>
    </dgm:pt>
    <dgm:pt modelId="{032E9CB0-7ADD-47DF-B0BF-7A7B877D84FD}" type="parTrans" cxnId="{08DC60F2-AB39-4218-A3E1-EE9117B0D8AD}">
      <dgm:prSet/>
      <dgm:spPr/>
      <dgm:t>
        <a:bodyPr/>
        <a:lstStyle/>
        <a:p>
          <a:endParaRPr lang="en-US"/>
        </a:p>
      </dgm:t>
    </dgm:pt>
    <dgm:pt modelId="{BF6D9113-FEE1-42E3-80D5-E0064D942C3A}" type="sibTrans" cxnId="{08DC60F2-AB39-4218-A3E1-EE9117B0D8AD}">
      <dgm:prSet/>
      <dgm:spPr/>
      <dgm:t>
        <a:bodyPr/>
        <a:lstStyle/>
        <a:p>
          <a:endParaRPr lang="en-US"/>
        </a:p>
      </dgm:t>
    </dgm:pt>
    <dgm:pt modelId="{7DBED1D5-935D-44FD-9C22-98F29AA1D7A4}">
      <dgm:prSet phldrT="[Text]"/>
      <dgm:spPr/>
      <dgm:t>
        <a:bodyPr/>
        <a:lstStyle/>
        <a:p>
          <a:r>
            <a:rPr lang="en-US" dirty="0" smtClean="0"/>
            <a:t>approximation of magnitude </a:t>
          </a:r>
          <a:endParaRPr lang="en-US" dirty="0"/>
        </a:p>
      </dgm:t>
    </dgm:pt>
    <dgm:pt modelId="{24DD34AF-F660-4345-A30F-75F71C9F301D}" type="parTrans" cxnId="{9CEC1063-0F6B-4CD8-8EBA-81246A595EF0}">
      <dgm:prSet/>
      <dgm:spPr/>
      <dgm:t>
        <a:bodyPr/>
        <a:lstStyle/>
        <a:p>
          <a:endParaRPr lang="en-US"/>
        </a:p>
      </dgm:t>
    </dgm:pt>
    <dgm:pt modelId="{CAC62659-8CF6-4149-A4EE-56C49015D404}" type="sibTrans" cxnId="{9CEC1063-0F6B-4CD8-8EBA-81246A595EF0}">
      <dgm:prSet/>
      <dgm:spPr/>
      <dgm:t>
        <a:bodyPr/>
        <a:lstStyle/>
        <a:p>
          <a:endParaRPr lang="en-US"/>
        </a:p>
      </dgm:t>
    </dgm:pt>
    <dgm:pt modelId="{AC331AEC-6003-4DF0-B44C-67359C55F6F5}">
      <dgm:prSet phldrT="[Text]"/>
      <dgm:spPr/>
      <dgm:t>
        <a:bodyPr/>
        <a:lstStyle/>
        <a:p>
          <a:r>
            <a:rPr lang="en-US" dirty="0" smtClean="0"/>
            <a:t>Whole number operations </a:t>
          </a:r>
          <a:endParaRPr lang="en-US" dirty="0"/>
        </a:p>
      </dgm:t>
    </dgm:pt>
    <dgm:pt modelId="{F8D45184-A208-4C63-A148-9CA06C532885}" type="parTrans" cxnId="{E9D14885-8591-4FC1-8903-FB195B065CFE}">
      <dgm:prSet/>
      <dgm:spPr/>
      <dgm:t>
        <a:bodyPr/>
        <a:lstStyle/>
        <a:p>
          <a:endParaRPr lang="en-US"/>
        </a:p>
      </dgm:t>
    </dgm:pt>
    <dgm:pt modelId="{8C61DB8C-A155-4B76-9FB3-60C14E57FABA}" type="sibTrans" cxnId="{E9D14885-8591-4FC1-8903-FB195B065CFE}">
      <dgm:prSet/>
      <dgm:spPr/>
      <dgm:t>
        <a:bodyPr/>
        <a:lstStyle/>
        <a:p>
          <a:endParaRPr lang="en-US"/>
        </a:p>
      </dgm:t>
    </dgm:pt>
    <dgm:pt modelId="{7F814FCE-76A0-426A-8D7A-23B256BDB0D5}">
      <dgm:prSet phldrT="[Text]"/>
      <dgm:spPr/>
      <dgm:t>
        <a:bodyPr/>
        <a:lstStyle/>
        <a:p>
          <a:r>
            <a:rPr lang="en-US" dirty="0" smtClean="0"/>
            <a:t>commutative, associative and distributive properties </a:t>
          </a:r>
          <a:endParaRPr lang="en-US" dirty="0"/>
        </a:p>
      </dgm:t>
    </dgm:pt>
    <dgm:pt modelId="{7D8F043A-A712-43A3-B71C-95C307B95813}" type="parTrans" cxnId="{4E8E7994-6BAD-4CAF-A735-6CCABD7804CF}">
      <dgm:prSet/>
      <dgm:spPr/>
      <dgm:t>
        <a:bodyPr/>
        <a:lstStyle/>
        <a:p>
          <a:endParaRPr lang="en-US"/>
        </a:p>
      </dgm:t>
    </dgm:pt>
    <dgm:pt modelId="{E85E1268-3C9F-4FB8-98C8-818BABE31297}" type="sibTrans" cxnId="{4E8E7994-6BAD-4CAF-A735-6CCABD7804CF}">
      <dgm:prSet/>
      <dgm:spPr/>
      <dgm:t>
        <a:bodyPr/>
        <a:lstStyle/>
        <a:p>
          <a:endParaRPr lang="en-US"/>
        </a:p>
      </dgm:t>
    </dgm:pt>
    <dgm:pt modelId="{CA91B830-51CA-489F-9CB7-63D851E79A41}" type="pres">
      <dgm:prSet presAssocID="{2C434CA9-401D-4590-8B27-D623C72C2BD2}" presName="Name0" presStyleCnt="0">
        <dgm:presLayoutVars>
          <dgm:dir/>
          <dgm:animLvl val="lvl"/>
          <dgm:resizeHandles/>
        </dgm:presLayoutVars>
      </dgm:prSet>
      <dgm:spPr/>
      <dgm:t>
        <a:bodyPr/>
        <a:lstStyle/>
        <a:p>
          <a:endParaRPr lang="en-US"/>
        </a:p>
      </dgm:t>
    </dgm:pt>
    <dgm:pt modelId="{0B8D40FD-6ABC-4910-AA58-A6DC74930BA5}" type="pres">
      <dgm:prSet presAssocID="{C6296077-8B26-4DD6-BBC1-92C101EF9C24}" presName="linNode" presStyleCnt="0"/>
      <dgm:spPr/>
    </dgm:pt>
    <dgm:pt modelId="{954322EB-87F2-40BC-B987-F9ACBCC7E707}" type="pres">
      <dgm:prSet presAssocID="{C6296077-8B26-4DD6-BBC1-92C101EF9C24}" presName="parentShp" presStyleLbl="node1" presStyleIdx="0" presStyleCnt="2" custScaleX="77064" custLinFactNeighborX="1529" custLinFactNeighborY="3256">
        <dgm:presLayoutVars>
          <dgm:bulletEnabled val="1"/>
        </dgm:presLayoutVars>
      </dgm:prSet>
      <dgm:spPr/>
      <dgm:t>
        <a:bodyPr/>
        <a:lstStyle/>
        <a:p>
          <a:endParaRPr lang="en-US"/>
        </a:p>
      </dgm:t>
    </dgm:pt>
    <dgm:pt modelId="{FA35D47B-3331-4EA3-B3BD-5B3705446184}" type="pres">
      <dgm:prSet presAssocID="{C6296077-8B26-4DD6-BBC1-92C101EF9C24}" presName="childShp" presStyleLbl="bgAccFollowNode1" presStyleIdx="0" presStyleCnt="2" custScaleX="103058">
        <dgm:presLayoutVars>
          <dgm:bulletEnabled val="1"/>
        </dgm:presLayoutVars>
      </dgm:prSet>
      <dgm:spPr/>
      <dgm:t>
        <a:bodyPr/>
        <a:lstStyle/>
        <a:p>
          <a:endParaRPr lang="en-US"/>
        </a:p>
      </dgm:t>
    </dgm:pt>
    <dgm:pt modelId="{1221DFDD-246F-4443-8474-55B6298F600F}" type="pres">
      <dgm:prSet presAssocID="{B6E13326-E625-4251-BBD6-15540BAC728D}" presName="spacing" presStyleCnt="0"/>
      <dgm:spPr/>
    </dgm:pt>
    <dgm:pt modelId="{12150056-6320-4124-A73F-0D4499A5FFBB}" type="pres">
      <dgm:prSet presAssocID="{7723997D-A13A-4433-BF8E-040882D74365}" presName="linNode" presStyleCnt="0"/>
      <dgm:spPr/>
    </dgm:pt>
    <dgm:pt modelId="{9E2616CD-1D31-4447-8EC7-5AF4B433B1DF}" type="pres">
      <dgm:prSet presAssocID="{7723997D-A13A-4433-BF8E-040882D74365}" presName="parentShp" presStyleLbl="node1" presStyleIdx="1" presStyleCnt="2" custScaleX="78899">
        <dgm:presLayoutVars>
          <dgm:bulletEnabled val="1"/>
        </dgm:presLayoutVars>
      </dgm:prSet>
      <dgm:spPr/>
      <dgm:t>
        <a:bodyPr/>
        <a:lstStyle/>
        <a:p>
          <a:endParaRPr lang="en-US"/>
        </a:p>
      </dgm:t>
    </dgm:pt>
    <dgm:pt modelId="{7C215C97-D000-4C26-972B-0C014E1CE38B}" type="pres">
      <dgm:prSet presAssocID="{7723997D-A13A-4433-BF8E-040882D74365}" presName="childShp" presStyleLbl="bgAccFollowNode1" presStyleIdx="1" presStyleCnt="2">
        <dgm:presLayoutVars>
          <dgm:bulletEnabled val="1"/>
        </dgm:presLayoutVars>
      </dgm:prSet>
      <dgm:spPr/>
      <dgm:t>
        <a:bodyPr/>
        <a:lstStyle/>
        <a:p>
          <a:endParaRPr lang="en-US"/>
        </a:p>
      </dgm:t>
    </dgm:pt>
  </dgm:ptLst>
  <dgm:cxnLst>
    <dgm:cxn modelId="{A469C523-90A2-4514-94F9-FDE4E2D81531}" type="presOf" srcId="{7DBED1D5-935D-44FD-9C22-98F29AA1D7A4}" destId="{FA35D47B-3331-4EA3-B3BD-5B3705446184}" srcOrd="0" destOrd="2" presId="urn:microsoft.com/office/officeart/2005/8/layout/vList6"/>
    <dgm:cxn modelId="{08DC60F2-AB39-4218-A3E1-EE9117B0D8AD}" srcId="{C6296077-8B26-4DD6-BBC1-92C101EF9C24}" destId="{21A837C7-4B3F-4B00-A18E-8ADAC36994A9}" srcOrd="1" destOrd="0" parTransId="{032E9CB0-7ADD-47DF-B0BF-7A7B877D84FD}" sibTransId="{BF6D9113-FEE1-42E3-80D5-E0064D942C3A}"/>
    <dgm:cxn modelId="{9B1AF2FB-C0C0-4FF9-8058-B7F8198141D1}" type="presOf" srcId="{7F814FCE-76A0-426A-8D7A-23B256BDB0D5}" destId="{7C215C97-D000-4C26-972B-0C014E1CE38B}" srcOrd="0" destOrd="3" presId="urn:microsoft.com/office/officeart/2005/8/layout/vList6"/>
    <dgm:cxn modelId="{0D0C7397-55B8-4CBA-ACFD-50A096ADBFB9}" type="presOf" srcId="{21A837C7-4B3F-4B00-A18E-8ADAC36994A9}" destId="{FA35D47B-3331-4EA3-B3BD-5B3705446184}" srcOrd="0" destOrd="1" presId="urn:microsoft.com/office/officeart/2005/8/layout/vList6"/>
    <dgm:cxn modelId="{6A4E14BF-18A2-4FAC-B011-000B938CB09F}" srcId="{2C434CA9-401D-4590-8B27-D623C72C2BD2}" destId="{7723997D-A13A-4433-BF8E-040882D74365}" srcOrd="1" destOrd="0" parTransId="{90BA2FD7-7A85-4060-86B3-46E482D8ECB1}" sibTransId="{B6CCD8C7-676C-4425-9EA7-B6CFDA5C39D2}"/>
    <dgm:cxn modelId="{7FFEDB1E-2A17-4C7A-BF74-F76C80DF110B}" type="presOf" srcId="{C6296077-8B26-4DD6-BBC1-92C101EF9C24}" destId="{954322EB-87F2-40BC-B987-F9ACBCC7E707}" srcOrd="0" destOrd="0" presId="urn:microsoft.com/office/officeart/2005/8/layout/vList6"/>
    <dgm:cxn modelId="{65B22171-AF94-4ED7-8B5E-54DBDA2FB4CD}" type="presOf" srcId="{AC331AEC-6003-4DF0-B44C-67359C55F6F5}" destId="{7C215C97-D000-4C26-972B-0C014E1CE38B}" srcOrd="0" destOrd="2" presId="urn:microsoft.com/office/officeart/2005/8/layout/vList6"/>
    <dgm:cxn modelId="{484F3BAC-6E6D-4EC4-92CC-06B20D496029}" type="presOf" srcId="{7723997D-A13A-4433-BF8E-040882D74365}" destId="{9E2616CD-1D31-4447-8EC7-5AF4B433B1DF}" srcOrd="0" destOrd="0" presId="urn:microsoft.com/office/officeart/2005/8/layout/vList6"/>
    <dgm:cxn modelId="{BA0DAB13-E5C1-4C62-8B41-01D3F6E355EE}" type="presOf" srcId="{C39A5AB0-F7E0-44EA-B56F-2BAA90E5A73F}" destId="{7C215C97-D000-4C26-972B-0C014E1CE38B}" srcOrd="0" destOrd="1" presId="urn:microsoft.com/office/officeart/2005/8/layout/vList6"/>
    <dgm:cxn modelId="{432FE923-F823-4AF1-B430-439BDE451C26}" type="presOf" srcId="{2C434CA9-401D-4590-8B27-D623C72C2BD2}" destId="{CA91B830-51CA-489F-9CB7-63D851E79A41}" srcOrd="0" destOrd="0" presId="urn:microsoft.com/office/officeart/2005/8/layout/vList6"/>
    <dgm:cxn modelId="{E9D14885-8591-4FC1-8903-FB195B065CFE}" srcId="{7723997D-A13A-4433-BF8E-040882D74365}" destId="{AC331AEC-6003-4DF0-B44C-67359C55F6F5}" srcOrd="2" destOrd="0" parTransId="{F8D45184-A208-4C63-A148-9CA06C532885}" sibTransId="{8C61DB8C-A155-4B76-9FB3-60C14E57FABA}"/>
    <dgm:cxn modelId="{DC428BC6-9C14-497C-AD53-90121171A743}" srcId="{C6296077-8B26-4DD6-BBC1-92C101EF9C24}" destId="{C3C7AF05-58AA-45B6-8014-ACF5E98F077C}" srcOrd="0" destOrd="0" parTransId="{3D66C211-1AB1-4AD5-A116-B1F20BF3E9BC}" sibTransId="{C7D8D07B-5296-4CFF-B3F3-D3456725ACB0}"/>
    <dgm:cxn modelId="{6FC143FF-A29E-4539-A810-BCB24CC77510}" srcId="{2C434CA9-401D-4590-8B27-D623C72C2BD2}" destId="{C6296077-8B26-4DD6-BBC1-92C101EF9C24}" srcOrd="0" destOrd="0" parTransId="{292419C1-757F-419C-BB93-EBA8B5B93B1E}" sibTransId="{B6E13326-E625-4251-BBD6-15540BAC728D}"/>
    <dgm:cxn modelId="{9CEC1063-0F6B-4CD8-8EBA-81246A595EF0}" srcId="{C6296077-8B26-4DD6-BBC1-92C101EF9C24}" destId="{7DBED1D5-935D-44FD-9C22-98F29AA1D7A4}" srcOrd="2" destOrd="0" parTransId="{24DD34AF-F660-4345-A30F-75F71C9F301D}" sibTransId="{CAC62659-8CF6-4149-A4EE-56C49015D404}"/>
    <dgm:cxn modelId="{9C980835-DB8D-4B28-AD9F-66057E3C9D89}" srcId="{7723997D-A13A-4433-BF8E-040882D74365}" destId="{21032050-E9CA-4421-B785-FCB2B24FBC0B}" srcOrd="0" destOrd="0" parTransId="{2CAE0925-DCE3-4BC1-AF13-C2EA51B3754A}" sibTransId="{5EAC39EE-9A1E-4350-B083-FD7EC6DBDEF4}"/>
    <dgm:cxn modelId="{4E8E7994-6BAD-4CAF-A735-6CCABD7804CF}" srcId="{7723997D-A13A-4433-BF8E-040882D74365}" destId="{7F814FCE-76A0-426A-8D7A-23B256BDB0D5}" srcOrd="3" destOrd="0" parTransId="{7D8F043A-A712-43A3-B71C-95C307B95813}" sibTransId="{E85E1268-3C9F-4FB8-98C8-818BABE31297}"/>
    <dgm:cxn modelId="{993ED0AF-8FE7-4A36-83DF-17BCC35DAE71}" type="presOf" srcId="{C3C7AF05-58AA-45B6-8014-ACF5E98F077C}" destId="{FA35D47B-3331-4EA3-B3BD-5B3705446184}" srcOrd="0" destOrd="0" presId="urn:microsoft.com/office/officeart/2005/8/layout/vList6"/>
    <dgm:cxn modelId="{902B8683-ED8A-4FB3-9536-0D2DDD374FA1}" srcId="{7723997D-A13A-4433-BF8E-040882D74365}" destId="{C39A5AB0-F7E0-44EA-B56F-2BAA90E5A73F}" srcOrd="1" destOrd="0" parTransId="{492E1FBF-2926-4203-A160-5A706B2465CF}" sibTransId="{0EC1E6D4-4F31-417E-A6C2-DCEAD91CCFE2}"/>
    <dgm:cxn modelId="{05B93523-544D-4B6B-BA3D-7DD9BE6BE546}" type="presOf" srcId="{21032050-E9CA-4421-B785-FCB2B24FBC0B}" destId="{7C215C97-D000-4C26-972B-0C014E1CE38B}" srcOrd="0" destOrd="0" presId="urn:microsoft.com/office/officeart/2005/8/layout/vList6"/>
    <dgm:cxn modelId="{C7D01089-59BA-4B89-A6ED-576042BA6825}" type="presParOf" srcId="{CA91B830-51CA-489F-9CB7-63D851E79A41}" destId="{0B8D40FD-6ABC-4910-AA58-A6DC74930BA5}" srcOrd="0" destOrd="0" presId="urn:microsoft.com/office/officeart/2005/8/layout/vList6"/>
    <dgm:cxn modelId="{D4EE2BCD-A1AB-46E1-BF1D-F70988710BFE}" type="presParOf" srcId="{0B8D40FD-6ABC-4910-AA58-A6DC74930BA5}" destId="{954322EB-87F2-40BC-B987-F9ACBCC7E707}" srcOrd="0" destOrd="0" presId="urn:microsoft.com/office/officeart/2005/8/layout/vList6"/>
    <dgm:cxn modelId="{25B99001-6948-4F04-A205-C7E8CB19A7EF}" type="presParOf" srcId="{0B8D40FD-6ABC-4910-AA58-A6DC74930BA5}" destId="{FA35D47B-3331-4EA3-B3BD-5B3705446184}" srcOrd="1" destOrd="0" presId="urn:microsoft.com/office/officeart/2005/8/layout/vList6"/>
    <dgm:cxn modelId="{1024F4DB-8BD2-4572-B78F-FDF250E07782}" type="presParOf" srcId="{CA91B830-51CA-489F-9CB7-63D851E79A41}" destId="{1221DFDD-246F-4443-8474-55B6298F600F}" srcOrd="1" destOrd="0" presId="urn:microsoft.com/office/officeart/2005/8/layout/vList6"/>
    <dgm:cxn modelId="{77239275-7653-49F2-BE5D-8955CC1648B1}" type="presParOf" srcId="{CA91B830-51CA-489F-9CB7-63D851E79A41}" destId="{12150056-6320-4124-A73F-0D4499A5FFBB}" srcOrd="2" destOrd="0" presId="urn:microsoft.com/office/officeart/2005/8/layout/vList6"/>
    <dgm:cxn modelId="{FB67548E-D129-4FEE-BC59-AF8D9BB20AFD}" type="presParOf" srcId="{12150056-6320-4124-A73F-0D4499A5FFBB}" destId="{9E2616CD-1D31-4447-8EC7-5AF4B433B1DF}" srcOrd="0" destOrd="0" presId="urn:microsoft.com/office/officeart/2005/8/layout/vList6"/>
    <dgm:cxn modelId="{0EC9CA8F-36A0-4DAC-97F8-428F1B533D53}" type="presParOf" srcId="{12150056-6320-4124-A73F-0D4499A5FFBB}" destId="{7C215C97-D000-4C26-972B-0C014E1CE38B}" srcOrd="1" destOrd="0" presId="urn:microsoft.com/office/officeart/2005/8/layout/v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D77017-E460-4E0F-ADD9-4DFD6AF7CCE8}" type="doc">
      <dgm:prSet loTypeId="urn:microsoft.com/office/officeart/2005/8/layout/hChevron3" loCatId="process" qsTypeId="urn:microsoft.com/office/officeart/2005/8/quickstyle/3d2" qsCatId="3D" csTypeId="urn:microsoft.com/office/officeart/2005/8/colors/accent1_2" csCatId="accent1" phldr="1"/>
      <dgm:spPr/>
    </dgm:pt>
    <dgm:pt modelId="{966DFDED-DFDE-486B-ABC3-00F3B696A51D}">
      <dgm:prSet phldrT="[Text]"/>
      <dgm:spPr/>
      <dgm:t>
        <a:bodyPr/>
        <a:lstStyle/>
        <a:p>
          <a:r>
            <a:rPr lang="en-US" dirty="0" smtClean="0"/>
            <a:t>Conceptual knowledge leads to </a:t>
          </a:r>
          <a:endParaRPr lang="en-US" dirty="0"/>
        </a:p>
      </dgm:t>
    </dgm:pt>
    <dgm:pt modelId="{159899A5-7F73-4936-AE33-4C217B76F9AC}" type="parTrans" cxnId="{43CBEB37-ABEF-4A60-8573-6A60A441173F}">
      <dgm:prSet/>
      <dgm:spPr/>
      <dgm:t>
        <a:bodyPr/>
        <a:lstStyle/>
        <a:p>
          <a:endParaRPr lang="en-US"/>
        </a:p>
      </dgm:t>
    </dgm:pt>
    <dgm:pt modelId="{D0950B16-A2DE-485E-B985-94EC3814ED6A}" type="sibTrans" cxnId="{43CBEB37-ABEF-4A60-8573-6A60A441173F}">
      <dgm:prSet/>
      <dgm:spPr/>
      <dgm:t>
        <a:bodyPr/>
        <a:lstStyle/>
        <a:p>
          <a:endParaRPr lang="en-US"/>
        </a:p>
      </dgm:t>
    </dgm:pt>
    <dgm:pt modelId="{1EAF81E4-39A2-4A79-942D-9FB6B254E0F7}">
      <dgm:prSet phldrT="[Text]"/>
      <dgm:spPr/>
      <dgm:t>
        <a:bodyPr/>
        <a:lstStyle/>
        <a:p>
          <a:r>
            <a:rPr lang="en-US" dirty="0" smtClean="0"/>
            <a:t>Procedural Knowledge </a:t>
          </a:r>
          <a:endParaRPr lang="en-US" dirty="0"/>
        </a:p>
      </dgm:t>
    </dgm:pt>
    <dgm:pt modelId="{75B34C2B-825A-4FB1-97B9-5950C1B40C98}" type="parTrans" cxnId="{C903D554-4FAC-42E0-B6BF-9548E008B93B}">
      <dgm:prSet/>
      <dgm:spPr/>
      <dgm:t>
        <a:bodyPr/>
        <a:lstStyle/>
        <a:p>
          <a:endParaRPr lang="en-US"/>
        </a:p>
      </dgm:t>
    </dgm:pt>
    <dgm:pt modelId="{DB0E8E17-249E-4ECC-8504-DF019A808996}" type="sibTrans" cxnId="{C903D554-4FAC-42E0-B6BF-9548E008B93B}">
      <dgm:prSet/>
      <dgm:spPr/>
      <dgm:t>
        <a:bodyPr/>
        <a:lstStyle/>
        <a:p>
          <a:endParaRPr lang="en-US"/>
        </a:p>
      </dgm:t>
    </dgm:pt>
    <dgm:pt modelId="{8079AB65-5428-4E82-B4C3-D1AD60207785}" type="pres">
      <dgm:prSet presAssocID="{13D77017-E460-4E0F-ADD9-4DFD6AF7CCE8}" presName="Name0" presStyleCnt="0">
        <dgm:presLayoutVars>
          <dgm:dir/>
          <dgm:resizeHandles val="exact"/>
        </dgm:presLayoutVars>
      </dgm:prSet>
      <dgm:spPr/>
    </dgm:pt>
    <dgm:pt modelId="{67D4BFD4-D20C-4955-9576-263083BF1DC4}" type="pres">
      <dgm:prSet presAssocID="{966DFDED-DFDE-486B-ABC3-00F3B696A51D}" presName="parTxOnly" presStyleLbl="node1" presStyleIdx="0" presStyleCnt="2" custLinFactNeighborX="-704" custLinFactNeighborY="-1051">
        <dgm:presLayoutVars>
          <dgm:bulletEnabled val="1"/>
        </dgm:presLayoutVars>
      </dgm:prSet>
      <dgm:spPr/>
      <dgm:t>
        <a:bodyPr/>
        <a:lstStyle/>
        <a:p>
          <a:endParaRPr lang="en-US"/>
        </a:p>
      </dgm:t>
    </dgm:pt>
    <dgm:pt modelId="{2075DFD0-BAB6-443C-BD51-F472C2E43D71}" type="pres">
      <dgm:prSet presAssocID="{D0950B16-A2DE-485E-B985-94EC3814ED6A}" presName="parSpace" presStyleCnt="0"/>
      <dgm:spPr/>
    </dgm:pt>
    <dgm:pt modelId="{6F7A44FE-D004-4F99-88C2-6F9E970ADA54}" type="pres">
      <dgm:prSet presAssocID="{1EAF81E4-39A2-4A79-942D-9FB6B254E0F7}" presName="parTxOnly" presStyleLbl="node1" presStyleIdx="1" presStyleCnt="2">
        <dgm:presLayoutVars>
          <dgm:bulletEnabled val="1"/>
        </dgm:presLayoutVars>
      </dgm:prSet>
      <dgm:spPr/>
      <dgm:t>
        <a:bodyPr/>
        <a:lstStyle/>
        <a:p>
          <a:endParaRPr lang="en-US"/>
        </a:p>
      </dgm:t>
    </dgm:pt>
  </dgm:ptLst>
  <dgm:cxnLst>
    <dgm:cxn modelId="{C901586F-4A4D-45FB-8FAC-EC6841AEF006}" type="presOf" srcId="{13D77017-E460-4E0F-ADD9-4DFD6AF7CCE8}" destId="{8079AB65-5428-4E82-B4C3-D1AD60207785}" srcOrd="0" destOrd="0" presId="urn:microsoft.com/office/officeart/2005/8/layout/hChevron3"/>
    <dgm:cxn modelId="{C903D554-4FAC-42E0-B6BF-9548E008B93B}" srcId="{13D77017-E460-4E0F-ADD9-4DFD6AF7CCE8}" destId="{1EAF81E4-39A2-4A79-942D-9FB6B254E0F7}" srcOrd="1" destOrd="0" parTransId="{75B34C2B-825A-4FB1-97B9-5950C1B40C98}" sibTransId="{DB0E8E17-249E-4ECC-8504-DF019A808996}"/>
    <dgm:cxn modelId="{0FC3497C-0266-4233-919C-0EEC291410BC}" type="presOf" srcId="{966DFDED-DFDE-486B-ABC3-00F3B696A51D}" destId="{67D4BFD4-D20C-4955-9576-263083BF1DC4}" srcOrd="0" destOrd="0" presId="urn:microsoft.com/office/officeart/2005/8/layout/hChevron3"/>
    <dgm:cxn modelId="{43CBEB37-ABEF-4A60-8573-6A60A441173F}" srcId="{13D77017-E460-4E0F-ADD9-4DFD6AF7CCE8}" destId="{966DFDED-DFDE-486B-ABC3-00F3B696A51D}" srcOrd="0" destOrd="0" parTransId="{159899A5-7F73-4936-AE33-4C217B76F9AC}" sibTransId="{D0950B16-A2DE-485E-B985-94EC3814ED6A}"/>
    <dgm:cxn modelId="{690677E1-D306-4E9E-8344-635110A393D6}" type="presOf" srcId="{1EAF81E4-39A2-4A79-942D-9FB6B254E0F7}" destId="{6F7A44FE-D004-4F99-88C2-6F9E970ADA54}" srcOrd="0" destOrd="0" presId="urn:microsoft.com/office/officeart/2005/8/layout/hChevron3"/>
    <dgm:cxn modelId="{F0CAC213-260C-4DB8-840D-1400562B59FB}" type="presParOf" srcId="{8079AB65-5428-4E82-B4C3-D1AD60207785}" destId="{67D4BFD4-D20C-4955-9576-263083BF1DC4}" srcOrd="0" destOrd="0" presId="urn:microsoft.com/office/officeart/2005/8/layout/hChevron3"/>
    <dgm:cxn modelId="{F8431F67-6F41-42C2-8E36-8184B1FE76BD}" type="presParOf" srcId="{8079AB65-5428-4E82-B4C3-D1AD60207785}" destId="{2075DFD0-BAB6-443C-BD51-F472C2E43D71}" srcOrd="1" destOrd="0" presId="urn:microsoft.com/office/officeart/2005/8/layout/hChevron3"/>
    <dgm:cxn modelId="{7A293F15-117C-4C6F-8B19-07FFDEC73313}" type="presParOf" srcId="{8079AB65-5428-4E82-B4C3-D1AD60207785}" destId="{6F7A44FE-D004-4F99-88C2-6F9E970ADA54}" srcOrd="2" destOrd="0" presId="urn:microsoft.com/office/officeart/2005/8/layout/hChevron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5F406DB-D51B-416B-B13D-74464B3CA0EC}"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46A57BD7-B4FD-4A2C-8AF9-C62895343F55}">
      <dgm:prSet phldrT="[Text]"/>
      <dgm:spPr/>
      <dgm:t>
        <a:bodyPr/>
        <a:lstStyle/>
        <a:p>
          <a:r>
            <a:rPr lang="en-US" dirty="0" smtClean="0"/>
            <a:t>Explicit systematic instruction </a:t>
          </a:r>
          <a:endParaRPr lang="en-US" dirty="0"/>
        </a:p>
      </dgm:t>
    </dgm:pt>
    <dgm:pt modelId="{D9933F7C-C27A-43BF-AA9E-B1B7B20FF783}" type="parTrans" cxnId="{32C9FA15-32F9-41EB-8077-65D30EE7A520}">
      <dgm:prSet/>
      <dgm:spPr/>
      <dgm:t>
        <a:bodyPr/>
        <a:lstStyle/>
        <a:p>
          <a:endParaRPr lang="en-US"/>
        </a:p>
      </dgm:t>
    </dgm:pt>
    <dgm:pt modelId="{B6C12D98-A468-4EE9-9E54-926B15C07A6E}" type="sibTrans" cxnId="{32C9FA15-32F9-41EB-8077-65D30EE7A520}">
      <dgm:prSet/>
      <dgm:spPr/>
      <dgm:t>
        <a:bodyPr/>
        <a:lstStyle/>
        <a:p>
          <a:endParaRPr lang="en-US"/>
        </a:p>
      </dgm:t>
    </dgm:pt>
    <dgm:pt modelId="{3DEACBEE-03F1-4360-9FAE-F4748B8011DD}">
      <dgm:prSet phldrT="[Text]"/>
      <dgm:spPr/>
      <dgm:t>
        <a:bodyPr/>
        <a:lstStyle/>
        <a:p>
          <a:r>
            <a:rPr lang="en-US" dirty="0" smtClean="0"/>
            <a:t>improve the performance of student with MLD</a:t>
          </a:r>
          <a:endParaRPr lang="en-US" dirty="0"/>
        </a:p>
      </dgm:t>
    </dgm:pt>
    <dgm:pt modelId="{5FD31110-84DC-4C64-AE8E-E183B27C32A7}" type="parTrans" cxnId="{394FA9E9-D3DE-48B9-B6C3-0A6E98153D57}">
      <dgm:prSet/>
      <dgm:spPr/>
      <dgm:t>
        <a:bodyPr/>
        <a:lstStyle/>
        <a:p>
          <a:endParaRPr lang="en-US"/>
        </a:p>
      </dgm:t>
    </dgm:pt>
    <dgm:pt modelId="{13EE70D0-F4BA-4248-9AC7-2FA865AC98FB}" type="sibTrans" cxnId="{394FA9E9-D3DE-48B9-B6C3-0A6E98153D57}">
      <dgm:prSet/>
      <dgm:spPr/>
      <dgm:t>
        <a:bodyPr/>
        <a:lstStyle/>
        <a:p>
          <a:endParaRPr lang="en-US"/>
        </a:p>
      </dgm:t>
    </dgm:pt>
    <dgm:pt modelId="{C9DE931E-7433-4E2A-90CC-5A80F6627577}">
      <dgm:prSet phldrT="[Text]"/>
      <dgm:spPr/>
      <dgm:t>
        <a:bodyPr/>
        <a:lstStyle/>
        <a:p>
          <a:r>
            <a:rPr lang="en-US" dirty="0" smtClean="0"/>
            <a:t>Visual representations with direction instruction </a:t>
          </a:r>
          <a:endParaRPr lang="en-US" dirty="0"/>
        </a:p>
      </dgm:t>
    </dgm:pt>
    <dgm:pt modelId="{887CDD2F-124E-4E17-A44C-DC0E83A4BB63}" type="parTrans" cxnId="{81F8F375-7806-4B8B-8BAB-9EDF5B962DCD}">
      <dgm:prSet/>
      <dgm:spPr/>
      <dgm:t>
        <a:bodyPr/>
        <a:lstStyle/>
        <a:p>
          <a:endParaRPr lang="en-US"/>
        </a:p>
      </dgm:t>
    </dgm:pt>
    <dgm:pt modelId="{5E81B812-4CF9-4F7A-9297-A02F9D079C1F}" type="sibTrans" cxnId="{81F8F375-7806-4B8B-8BAB-9EDF5B962DCD}">
      <dgm:prSet/>
      <dgm:spPr/>
      <dgm:t>
        <a:bodyPr/>
        <a:lstStyle/>
        <a:p>
          <a:endParaRPr lang="en-US"/>
        </a:p>
      </dgm:t>
    </dgm:pt>
    <dgm:pt modelId="{E02A02D6-794E-46C5-AD82-BF266AC3167D}">
      <dgm:prSet phldrT="[Text]"/>
      <dgm:spPr/>
      <dgm:t>
        <a:bodyPr/>
        <a:lstStyle/>
        <a:p>
          <a:r>
            <a:rPr lang="en-US" dirty="0" smtClean="0"/>
            <a:t>Very positive effects </a:t>
          </a:r>
          <a:endParaRPr lang="en-US" dirty="0"/>
        </a:p>
      </dgm:t>
    </dgm:pt>
    <dgm:pt modelId="{5BCAE3D9-9D60-4F50-B1A9-0C7051737643}" type="parTrans" cxnId="{8F164D15-1698-4E67-BB49-AED0C1EBFAC6}">
      <dgm:prSet/>
      <dgm:spPr/>
      <dgm:t>
        <a:bodyPr/>
        <a:lstStyle/>
        <a:p>
          <a:endParaRPr lang="en-US"/>
        </a:p>
      </dgm:t>
    </dgm:pt>
    <dgm:pt modelId="{88633FBF-8DD4-4B98-8D65-7132DF0D2702}" type="sibTrans" cxnId="{8F164D15-1698-4E67-BB49-AED0C1EBFAC6}">
      <dgm:prSet/>
      <dgm:spPr/>
      <dgm:t>
        <a:bodyPr/>
        <a:lstStyle/>
        <a:p>
          <a:endParaRPr lang="en-US"/>
        </a:p>
      </dgm:t>
    </dgm:pt>
    <dgm:pt modelId="{8B42BBF5-C490-4B94-8180-5FC992D9071E}">
      <dgm:prSet phldrT="[Text]"/>
      <dgm:spPr/>
      <dgm:t>
        <a:bodyPr/>
        <a:lstStyle/>
        <a:p>
          <a:r>
            <a:rPr lang="en-US" dirty="0" smtClean="0"/>
            <a:t>positive effects using direct instruction </a:t>
          </a:r>
          <a:endParaRPr lang="en-US" dirty="0"/>
        </a:p>
      </dgm:t>
    </dgm:pt>
    <dgm:pt modelId="{8D08DBD2-F152-4536-857A-8DCD68BB6648}" type="parTrans" cxnId="{04E77446-469B-49CF-97D3-C5F885A83CA6}">
      <dgm:prSet/>
      <dgm:spPr/>
      <dgm:t>
        <a:bodyPr/>
        <a:lstStyle/>
        <a:p>
          <a:endParaRPr lang="en-US"/>
        </a:p>
      </dgm:t>
    </dgm:pt>
    <dgm:pt modelId="{E5FF3D65-93B6-446F-B956-1029CECFB052}" type="sibTrans" cxnId="{04E77446-469B-49CF-97D3-C5F885A83CA6}">
      <dgm:prSet/>
      <dgm:spPr/>
      <dgm:t>
        <a:bodyPr/>
        <a:lstStyle/>
        <a:p>
          <a:endParaRPr lang="en-US"/>
        </a:p>
      </dgm:t>
    </dgm:pt>
    <dgm:pt modelId="{227F047F-8089-43B7-9132-97D122E755D1}" type="pres">
      <dgm:prSet presAssocID="{35F406DB-D51B-416B-B13D-74464B3CA0EC}" presName="Name0" presStyleCnt="0">
        <dgm:presLayoutVars>
          <dgm:dir/>
          <dgm:animLvl val="lvl"/>
          <dgm:resizeHandles val="exact"/>
        </dgm:presLayoutVars>
      </dgm:prSet>
      <dgm:spPr/>
      <dgm:t>
        <a:bodyPr/>
        <a:lstStyle/>
        <a:p>
          <a:endParaRPr lang="en-US"/>
        </a:p>
      </dgm:t>
    </dgm:pt>
    <dgm:pt modelId="{564C9ED6-2FC2-42CD-9DB6-A7E312B16427}" type="pres">
      <dgm:prSet presAssocID="{C9DE931E-7433-4E2A-90CC-5A80F6627577}" presName="boxAndChildren" presStyleCnt="0"/>
      <dgm:spPr/>
    </dgm:pt>
    <dgm:pt modelId="{518936EE-923C-4BF2-9244-3C0715F52156}" type="pres">
      <dgm:prSet presAssocID="{C9DE931E-7433-4E2A-90CC-5A80F6627577}" presName="parentTextBox" presStyleLbl="node1" presStyleIdx="0" presStyleCnt="2"/>
      <dgm:spPr/>
      <dgm:t>
        <a:bodyPr/>
        <a:lstStyle/>
        <a:p>
          <a:endParaRPr lang="en-US"/>
        </a:p>
      </dgm:t>
    </dgm:pt>
    <dgm:pt modelId="{BC5BC8E7-774F-4CE9-B9F0-16E9FB79949F}" type="pres">
      <dgm:prSet presAssocID="{C9DE931E-7433-4E2A-90CC-5A80F6627577}" presName="entireBox" presStyleLbl="node1" presStyleIdx="0" presStyleCnt="2"/>
      <dgm:spPr/>
      <dgm:t>
        <a:bodyPr/>
        <a:lstStyle/>
        <a:p>
          <a:endParaRPr lang="en-US"/>
        </a:p>
      </dgm:t>
    </dgm:pt>
    <dgm:pt modelId="{21B11EB1-5C53-41B6-9956-E15AA340E401}" type="pres">
      <dgm:prSet presAssocID="{C9DE931E-7433-4E2A-90CC-5A80F6627577}" presName="descendantBox" presStyleCnt="0"/>
      <dgm:spPr/>
    </dgm:pt>
    <dgm:pt modelId="{30B0918F-DD4A-4C60-A4AF-3D7EDB6E0A85}" type="pres">
      <dgm:prSet presAssocID="{E02A02D6-794E-46C5-AD82-BF266AC3167D}" presName="childTextBox" presStyleLbl="fgAccFollowNode1" presStyleIdx="0" presStyleCnt="3">
        <dgm:presLayoutVars>
          <dgm:bulletEnabled val="1"/>
        </dgm:presLayoutVars>
      </dgm:prSet>
      <dgm:spPr/>
      <dgm:t>
        <a:bodyPr/>
        <a:lstStyle/>
        <a:p>
          <a:endParaRPr lang="en-US"/>
        </a:p>
      </dgm:t>
    </dgm:pt>
    <dgm:pt modelId="{12A18EBD-F816-41B9-803F-375D9EC1C87C}" type="pres">
      <dgm:prSet presAssocID="{B6C12D98-A468-4EE9-9E54-926B15C07A6E}" presName="sp" presStyleCnt="0"/>
      <dgm:spPr/>
    </dgm:pt>
    <dgm:pt modelId="{B3060C86-1C7C-4D84-9590-0305F8015547}" type="pres">
      <dgm:prSet presAssocID="{46A57BD7-B4FD-4A2C-8AF9-C62895343F55}" presName="arrowAndChildren" presStyleCnt="0"/>
      <dgm:spPr/>
    </dgm:pt>
    <dgm:pt modelId="{21DB20E0-9E48-42B8-82C4-583A4AE724BD}" type="pres">
      <dgm:prSet presAssocID="{46A57BD7-B4FD-4A2C-8AF9-C62895343F55}" presName="parentTextArrow" presStyleLbl="node1" presStyleIdx="0" presStyleCnt="2"/>
      <dgm:spPr/>
      <dgm:t>
        <a:bodyPr/>
        <a:lstStyle/>
        <a:p>
          <a:endParaRPr lang="en-US"/>
        </a:p>
      </dgm:t>
    </dgm:pt>
    <dgm:pt modelId="{52D0C8B9-404C-412B-8CF5-BDB76B09B2FD}" type="pres">
      <dgm:prSet presAssocID="{46A57BD7-B4FD-4A2C-8AF9-C62895343F55}" presName="arrow" presStyleLbl="node1" presStyleIdx="1" presStyleCnt="2"/>
      <dgm:spPr/>
      <dgm:t>
        <a:bodyPr/>
        <a:lstStyle/>
        <a:p>
          <a:endParaRPr lang="en-US"/>
        </a:p>
      </dgm:t>
    </dgm:pt>
    <dgm:pt modelId="{2CC59A86-6790-4C23-81ED-4C2D492A0CD1}" type="pres">
      <dgm:prSet presAssocID="{46A57BD7-B4FD-4A2C-8AF9-C62895343F55}" presName="descendantArrow" presStyleCnt="0"/>
      <dgm:spPr/>
    </dgm:pt>
    <dgm:pt modelId="{BDF08749-5FB7-4930-BB96-C6D1228A85B7}" type="pres">
      <dgm:prSet presAssocID="{3DEACBEE-03F1-4360-9FAE-F4748B8011DD}" presName="childTextArrow" presStyleLbl="fgAccFollowNode1" presStyleIdx="1" presStyleCnt="3">
        <dgm:presLayoutVars>
          <dgm:bulletEnabled val="1"/>
        </dgm:presLayoutVars>
      </dgm:prSet>
      <dgm:spPr/>
      <dgm:t>
        <a:bodyPr/>
        <a:lstStyle/>
        <a:p>
          <a:endParaRPr lang="en-US"/>
        </a:p>
      </dgm:t>
    </dgm:pt>
    <dgm:pt modelId="{01B13B7F-9793-4C0B-BD12-4B96668A41F6}" type="pres">
      <dgm:prSet presAssocID="{8B42BBF5-C490-4B94-8180-5FC992D9071E}" presName="childTextArrow" presStyleLbl="fgAccFollowNode1" presStyleIdx="2" presStyleCnt="3">
        <dgm:presLayoutVars>
          <dgm:bulletEnabled val="1"/>
        </dgm:presLayoutVars>
      </dgm:prSet>
      <dgm:spPr/>
      <dgm:t>
        <a:bodyPr/>
        <a:lstStyle/>
        <a:p>
          <a:endParaRPr lang="en-US"/>
        </a:p>
      </dgm:t>
    </dgm:pt>
  </dgm:ptLst>
  <dgm:cxnLst>
    <dgm:cxn modelId="{394FA9E9-D3DE-48B9-B6C3-0A6E98153D57}" srcId="{46A57BD7-B4FD-4A2C-8AF9-C62895343F55}" destId="{3DEACBEE-03F1-4360-9FAE-F4748B8011DD}" srcOrd="0" destOrd="0" parTransId="{5FD31110-84DC-4C64-AE8E-E183B27C32A7}" sibTransId="{13EE70D0-F4BA-4248-9AC7-2FA865AC98FB}"/>
    <dgm:cxn modelId="{3FA83BF6-7282-40A1-B715-641C9C5376C5}" type="presOf" srcId="{C9DE931E-7433-4E2A-90CC-5A80F6627577}" destId="{BC5BC8E7-774F-4CE9-B9F0-16E9FB79949F}" srcOrd="1" destOrd="0" presId="urn:microsoft.com/office/officeart/2005/8/layout/process4"/>
    <dgm:cxn modelId="{2A2257EA-90D3-4C01-81B8-73362E320C2D}" type="presOf" srcId="{46A57BD7-B4FD-4A2C-8AF9-C62895343F55}" destId="{52D0C8B9-404C-412B-8CF5-BDB76B09B2FD}" srcOrd="1" destOrd="0" presId="urn:microsoft.com/office/officeart/2005/8/layout/process4"/>
    <dgm:cxn modelId="{6A016CA7-AF6B-4D2D-9A68-F32D20121BD7}" type="presOf" srcId="{C9DE931E-7433-4E2A-90CC-5A80F6627577}" destId="{518936EE-923C-4BF2-9244-3C0715F52156}" srcOrd="0" destOrd="0" presId="urn:microsoft.com/office/officeart/2005/8/layout/process4"/>
    <dgm:cxn modelId="{A3CA106D-7E01-4CE6-82F5-F1C5D73567A7}" type="presOf" srcId="{3DEACBEE-03F1-4360-9FAE-F4748B8011DD}" destId="{BDF08749-5FB7-4930-BB96-C6D1228A85B7}" srcOrd="0" destOrd="0" presId="urn:microsoft.com/office/officeart/2005/8/layout/process4"/>
    <dgm:cxn modelId="{64B02F2B-2495-4588-8B18-E06E5A5FAAB2}" type="presOf" srcId="{35F406DB-D51B-416B-B13D-74464B3CA0EC}" destId="{227F047F-8089-43B7-9132-97D122E755D1}" srcOrd="0" destOrd="0" presId="urn:microsoft.com/office/officeart/2005/8/layout/process4"/>
    <dgm:cxn modelId="{04E77446-469B-49CF-97D3-C5F885A83CA6}" srcId="{46A57BD7-B4FD-4A2C-8AF9-C62895343F55}" destId="{8B42BBF5-C490-4B94-8180-5FC992D9071E}" srcOrd="1" destOrd="0" parTransId="{8D08DBD2-F152-4536-857A-8DCD68BB6648}" sibTransId="{E5FF3D65-93B6-446F-B956-1029CECFB052}"/>
    <dgm:cxn modelId="{81F8F375-7806-4B8B-8BAB-9EDF5B962DCD}" srcId="{35F406DB-D51B-416B-B13D-74464B3CA0EC}" destId="{C9DE931E-7433-4E2A-90CC-5A80F6627577}" srcOrd="1" destOrd="0" parTransId="{887CDD2F-124E-4E17-A44C-DC0E83A4BB63}" sibTransId="{5E81B812-4CF9-4F7A-9297-A02F9D079C1F}"/>
    <dgm:cxn modelId="{8F164D15-1698-4E67-BB49-AED0C1EBFAC6}" srcId="{C9DE931E-7433-4E2A-90CC-5A80F6627577}" destId="{E02A02D6-794E-46C5-AD82-BF266AC3167D}" srcOrd="0" destOrd="0" parTransId="{5BCAE3D9-9D60-4F50-B1A9-0C7051737643}" sibTransId="{88633FBF-8DD4-4B98-8D65-7132DF0D2702}"/>
    <dgm:cxn modelId="{66515619-009C-464C-BF98-C875F52A8E1B}" type="presOf" srcId="{E02A02D6-794E-46C5-AD82-BF266AC3167D}" destId="{30B0918F-DD4A-4C60-A4AF-3D7EDB6E0A85}" srcOrd="0" destOrd="0" presId="urn:microsoft.com/office/officeart/2005/8/layout/process4"/>
    <dgm:cxn modelId="{ACB65638-469F-44AA-98A1-C3F4561F2A89}" type="presOf" srcId="{8B42BBF5-C490-4B94-8180-5FC992D9071E}" destId="{01B13B7F-9793-4C0B-BD12-4B96668A41F6}" srcOrd="0" destOrd="0" presId="urn:microsoft.com/office/officeart/2005/8/layout/process4"/>
    <dgm:cxn modelId="{32C9FA15-32F9-41EB-8077-65D30EE7A520}" srcId="{35F406DB-D51B-416B-B13D-74464B3CA0EC}" destId="{46A57BD7-B4FD-4A2C-8AF9-C62895343F55}" srcOrd="0" destOrd="0" parTransId="{D9933F7C-C27A-43BF-AA9E-B1B7B20FF783}" sibTransId="{B6C12D98-A468-4EE9-9E54-926B15C07A6E}"/>
    <dgm:cxn modelId="{8521840E-0EC8-4239-8ED1-BE2631319368}" type="presOf" srcId="{46A57BD7-B4FD-4A2C-8AF9-C62895343F55}" destId="{21DB20E0-9E48-42B8-82C4-583A4AE724BD}" srcOrd="0" destOrd="0" presId="urn:microsoft.com/office/officeart/2005/8/layout/process4"/>
    <dgm:cxn modelId="{0A6C4E69-7B17-4655-8EE1-020103CB7764}" type="presParOf" srcId="{227F047F-8089-43B7-9132-97D122E755D1}" destId="{564C9ED6-2FC2-42CD-9DB6-A7E312B16427}" srcOrd="0" destOrd="0" presId="urn:microsoft.com/office/officeart/2005/8/layout/process4"/>
    <dgm:cxn modelId="{DA766DF7-0FD2-4FC3-966B-E1EBBE4A29B3}" type="presParOf" srcId="{564C9ED6-2FC2-42CD-9DB6-A7E312B16427}" destId="{518936EE-923C-4BF2-9244-3C0715F52156}" srcOrd="0" destOrd="0" presId="urn:microsoft.com/office/officeart/2005/8/layout/process4"/>
    <dgm:cxn modelId="{FDDBC8A1-5952-4E4A-9906-CE8F0A7BAAE2}" type="presParOf" srcId="{564C9ED6-2FC2-42CD-9DB6-A7E312B16427}" destId="{BC5BC8E7-774F-4CE9-B9F0-16E9FB79949F}" srcOrd="1" destOrd="0" presId="urn:microsoft.com/office/officeart/2005/8/layout/process4"/>
    <dgm:cxn modelId="{28DB120F-4C04-4134-9E7B-233274FA9C3A}" type="presParOf" srcId="{564C9ED6-2FC2-42CD-9DB6-A7E312B16427}" destId="{21B11EB1-5C53-41B6-9956-E15AA340E401}" srcOrd="2" destOrd="0" presId="urn:microsoft.com/office/officeart/2005/8/layout/process4"/>
    <dgm:cxn modelId="{DE3C99D4-07EB-44DA-9D35-1BEB3560A922}" type="presParOf" srcId="{21B11EB1-5C53-41B6-9956-E15AA340E401}" destId="{30B0918F-DD4A-4C60-A4AF-3D7EDB6E0A85}" srcOrd="0" destOrd="0" presId="urn:microsoft.com/office/officeart/2005/8/layout/process4"/>
    <dgm:cxn modelId="{91463682-94AD-42C7-BFD4-D77E935629A2}" type="presParOf" srcId="{227F047F-8089-43B7-9132-97D122E755D1}" destId="{12A18EBD-F816-41B9-803F-375D9EC1C87C}" srcOrd="1" destOrd="0" presId="urn:microsoft.com/office/officeart/2005/8/layout/process4"/>
    <dgm:cxn modelId="{B8CEB588-3CDC-48EA-8ECB-63A6B4540D36}" type="presParOf" srcId="{227F047F-8089-43B7-9132-97D122E755D1}" destId="{B3060C86-1C7C-4D84-9590-0305F8015547}" srcOrd="2" destOrd="0" presId="urn:microsoft.com/office/officeart/2005/8/layout/process4"/>
    <dgm:cxn modelId="{8D427697-440C-4ECD-A7CB-11A61C6A8E88}" type="presParOf" srcId="{B3060C86-1C7C-4D84-9590-0305F8015547}" destId="{21DB20E0-9E48-42B8-82C4-583A4AE724BD}" srcOrd="0" destOrd="0" presId="urn:microsoft.com/office/officeart/2005/8/layout/process4"/>
    <dgm:cxn modelId="{085F0864-EC70-4960-988B-11A5D08A2710}" type="presParOf" srcId="{B3060C86-1C7C-4D84-9590-0305F8015547}" destId="{52D0C8B9-404C-412B-8CF5-BDB76B09B2FD}" srcOrd="1" destOrd="0" presId="urn:microsoft.com/office/officeart/2005/8/layout/process4"/>
    <dgm:cxn modelId="{B881B9B3-6C5F-4D3C-B644-EFEF3759EAFF}" type="presParOf" srcId="{B3060C86-1C7C-4D84-9590-0305F8015547}" destId="{2CC59A86-6790-4C23-81ED-4C2D492A0CD1}" srcOrd="2" destOrd="0" presId="urn:microsoft.com/office/officeart/2005/8/layout/process4"/>
    <dgm:cxn modelId="{6752FEA1-EB23-46ED-94C5-4EF1DB5418D3}" type="presParOf" srcId="{2CC59A86-6790-4C23-81ED-4C2D492A0CD1}" destId="{BDF08749-5FB7-4930-BB96-C6D1228A85B7}" srcOrd="0" destOrd="0" presId="urn:microsoft.com/office/officeart/2005/8/layout/process4"/>
    <dgm:cxn modelId="{6E0CB36A-DACD-4FE1-8C77-78A363844D67}" type="presParOf" srcId="{2CC59A86-6790-4C23-81ED-4C2D492A0CD1}" destId="{01B13B7F-9793-4C0B-BD12-4B96668A41F6}" srcOrd="1"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7FAB5C9-C961-4DB3-B4F3-6661D7F04056}" type="doc">
      <dgm:prSet loTypeId="urn:microsoft.com/office/officeart/2005/8/layout/hProcess9" loCatId="process" qsTypeId="urn:microsoft.com/office/officeart/2005/8/quickstyle/simple1" qsCatId="simple" csTypeId="urn:microsoft.com/office/officeart/2005/8/colors/accent1_2" csCatId="accent1" phldr="1"/>
      <dgm:spPr/>
    </dgm:pt>
    <dgm:pt modelId="{8D7C4BB1-4F76-4D84-BBF4-C2589B38B6BE}">
      <dgm:prSet phldrT="[Text]"/>
      <dgm:spPr/>
      <dgm:t>
        <a:bodyPr/>
        <a:lstStyle/>
        <a:p>
          <a:r>
            <a:rPr lang="en-US" dirty="0" smtClean="0"/>
            <a:t>Taught using real word math </a:t>
          </a:r>
          <a:endParaRPr lang="en-US" dirty="0"/>
        </a:p>
      </dgm:t>
    </dgm:pt>
    <dgm:pt modelId="{947DCC74-55E4-4E3B-93AD-AB785C20341B}" type="parTrans" cxnId="{97162BE5-EA63-420B-A540-4E71835D99D9}">
      <dgm:prSet/>
      <dgm:spPr/>
      <dgm:t>
        <a:bodyPr/>
        <a:lstStyle/>
        <a:p>
          <a:endParaRPr lang="en-US"/>
        </a:p>
      </dgm:t>
    </dgm:pt>
    <dgm:pt modelId="{5C39C5AB-5379-4446-A0D1-C88787EE7194}" type="sibTrans" cxnId="{97162BE5-EA63-420B-A540-4E71835D99D9}">
      <dgm:prSet/>
      <dgm:spPr/>
      <dgm:t>
        <a:bodyPr/>
        <a:lstStyle/>
        <a:p>
          <a:endParaRPr lang="en-US"/>
        </a:p>
      </dgm:t>
    </dgm:pt>
    <dgm:pt modelId="{C289EF15-D359-4B87-BD33-B3B8A8A76C25}">
      <dgm:prSet phldrT="[Text]"/>
      <dgm:spPr/>
      <dgm:t>
        <a:bodyPr/>
        <a:lstStyle/>
        <a:p>
          <a:r>
            <a:rPr lang="en-US" dirty="0" smtClean="0"/>
            <a:t>High performance on test that had similar real world problems </a:t>
          </a:r>
          <a:endParaRPr lang="en-US" dirty="0"/>
        </a:p>
      </dgm:t>
    </dgm:pt>
    <dgm:pt modelId="{85558CF5-E94D-4965-9ED5-F0D1F056A858}" type="parTrans" cxnId="{56E7DD78-0E26-46CA-86FF-D578E507BCF6}">
      <dgm:prSet/>
      <dgm:spPr/>
      <dgm:t>
        <a:bodyPr/>
        <a:lstStyle/>
        <a:p>
          <a:endParaRPr lang="en-US"/>
        </a:p>
      </dgm:t>
    </dgm:pt>
    <dgm:pt modelId="{05EDA1CF-DAF6-420E-AC60-71026A7DF4A1}" type="sibTrans" cxnId="{56E7DD78-0E26-46CA-86FF-D578E507BCF6}">
      <dgm:prSet/>
      <dgm:spPr/>
      <dgm:t>
        <a:bodyPr/>
        <a:lstStyle/>
        <a:p>
          <a:endParaRPr lang="en-US"/>
        </a:p>
      </dgm:t>
    </dgm:pt>
    <dgm:pt modelId="{1D8DD48E-2C3D-424B-8942-9150D3601406}" type="pres">
      <dgm:prSet presAssocID="{47FAB5C9-C961-4DB3-B4F3-6661D7F04056}" presName="CompostProcess" presStyleCnt="0">
        <dgm:presLayoutVars>
          <dgm:dir/>
          <dgm:resizeHandles val="exact"/>
        </dgm:presLayoutVars>
      </dgm:prSet>
      <dgm:spPr/>
    </dgm:pt>
    <dgm:pt modelId="{02AE3A5F-2F64-4A59-8C78-59383429B057}" type="pres">
      <dgm:prSet presAssocID="{47FAB5C9-C961-4DB3-B4F3-6661D7F04056}" presName="arrow" presStyleLbl="bgShp" presStyleIdx="0" presStyleCnt="1"/>
      <dgm:spPr/>
    </dgm:pt>
    <dgm:pt modelId="{2B79624C-0992-452A-826B-70083E4C8453}" type="pres">
      <dgm:prSet presAssocID="{47FAB5C9-C961-4DB3-B4F3-6661D7F04056}" presName="linearProcess" presStyleCnt="0"/>
      <dgm:spPr/>
    </dgm:pt>
    <dgm:pt modelId="{A0760311-10F7-4552-BE25-45B931824397}" type="pres">
      <dgm:prSet presAssocID="{8D7C4BB1-4F76-4D84-BBF4-C2589B38B6BE}" presName="textNode" presStyleLbl="node1" presStyleIdx="0" presStyleCnt="2">
        <dgm:presLayoutVars>
          <dgm:bulletEnabled val="1"/>
        </dgm:presLayoutVars>
      </dgm:prSet>
      <dgm:spPr/>
      <dgm:t>
        <a:bodyPr/>
        <a:lstStyle/>
        <a:p>
          <a:endParaRPr lang="en-US"/>
        </a:p>
      </dgm:t>
    </dgm:pt>
    <dgm:pt modelId="{11E2B34D-E712-4F0C-BA59-7139D0B1BCB7}" type="pres">
      <dgm:prSet presAssocID="{5C39C5AB-5379-4446-A0D1-C88787EE7194}" presName="sibTrans" presStyleCnt="0"/>
      <dgm:spPr/>
    </dgm:pt>
    <dgm:pt modelId="{768E0EDB-BDB3-4207-911C-02A6D19949A3}" type="pres">
      <dgm:prSet presAssocID="{C289EF15-D359-4B87-BD33-B3B8A8A76C25}" presName="textNode" presStyleLbl="node1" presStyleIdx="1" presStyleCnt="2">
        <dgm:presLayoutVars>
          <dgm:bulletEnabled val="1"/>
        </dgm:presLayoutVars>
      </dgm:prSet>
      <dgm:spPr/>
      <dgm:t>
        <a:bodyPr/>
        <a:lstStyle/>
        <a:p>
          <a:endParaRPr lang="en-US"/>
        </a:p>
      </dgm:t>
    </dgm:pt>
  </dgm:ptLst>
  <dgm:cxnLst>
    <dgm:cxn modelId="{97162BE5-EA63-420B-A540-4E71835D99D9}" srcId="{47FAB5C9-C961-4DB3-B4F3-6661D7F04056}" destId="{8D7C4BB1-4F76-4D84-BBF4-C2589B38B6BE}" srcOrd="0" destOrd="0" parTransId="{947DCC74-55E4-4E3B-93AD-AB785C20341B}" sibTransId="{5C39C5AB-5379-4446-A0D1-C88787EE7194}"/>
    <dgm:cxn modelId="{2CB48E3B-CDA3-4712-BD5F-DAE16FEA8F7F}" type="presOf" srcId="{47FAB5C9-C961-4DB3-B4F3-6661D7F04056}" destId="{1D8DD48E-2C3D-424B-8942-9150D3601406}" srcOrd="0" destOrd="0" presId="urn:microsoft.com/office/officeart/2005/8/layout/hProcess9"/>
    <dgm:cxn modelId="{B07E446B-4A39-4EE1-9D2F-B46F411A81B3}" type="presOf" srcId="{C289EF15-D359-4B87-BD33-B3B8A8A76C25}" destId="{768E0EDB-BDB3-4207-911C-02A6D19949A3}" srcOrd="0" destOrd="0" presId="urn:microsoft.com/office/officeart/2005/8/layout/hProcess9"/>
    <dgm:cxn modelId="{6DAA80B8-D817-4563-A199-100578420D9E}" type="presOf" srcId="{8D7C4BB1-4F76-4D84-BBF4-C2589B38B6BE}" destId="{A0760311-10F7-4552-BE25-45B931824397}" srcOrd="0" destOrd="0" presId="urn:microsoft.com/office/officeart/2005/8/layout/hProcess9"/>
    <dgm:cxn modelId="{56E7DD78-0E26-46CA-86FF-D578E507BCF6}" srcId="{47FAB5C9-C961-4DB3-B4F3-6661D7F04056}" destId="{C289EF15-D359-4B87-BD33-B3B8A8A76C25}" srcOrd="1" destOrd="0" parTransId="{85558CF5-E94D-4965-9ED5-F0D1F056A858}" sibTransId="{05EDA1CF-DAF6-420E-AC60-71026A7DF4A1}"/>
    <dgm:cxn modelId="{0E6C198B-DD0B-4229-B847-DD108340ABB0}" type="presParOf" srcId="{1D8DD48E-2C3D-424B-8942-9150D3601406}" destId="{02AE3A5F-2F64-4A59-8C78-59383429B057}" srcOrd="0" destOrd="0" presId="urn:microsoft.com/office/officeart/2005/8/layout/hProcess9"/>
    <dgm:cxn modelId="{63F157FA-D147-4352-BDD2-1EC57189E401}" type="presParOf" srcId="{1D8DD48E-2C3D-424B-8942-9150D3601406}" destId="{2B79624C-0992-452A-826B-70083E4C8453}" srcOrd="1" destOrd="0" presId="urn:microsoft.com/office/officeart/2005/8/layout/hProcess9"/>
    <dgm:cxn modelId="{3D627DEC-9141-4320-BAEA-C4D56ED4EFC8}" type="presParOf" srcId="{2B79624C-0992-452A-826B-70083E4C8453}" destId="{A0760311-10F7-4552-BE25-45B931824397}" srcOrd="0" destOrd="0" presId="urn:microsoft.com/office/officeart/2005/8/layout/hProcess9"/>
    <dgm:cxn modelId="{76CE8E54-B5C1-453A-8F17-11D0A83C2D2A}" type="presParOf" srcId="{2B79624C-0992-452A-826B-70083E4C8453}" destId="{11E2B34D-E712-4F0C-BA59-7139D0B1BCB7}" srcOrd="1" destOrd="0" presId="urn:microsoft.com/office/officeart/2005/8/layout/hProcess9"/>
    <dgm:cxn modelId="{B545AC2D-EC15-4CEE-9371-D9E38AA14EA6}" type="presParOf" srcId="{2B79624C-0992-452A-826B-70083E4C8453}" destId="{768E0EDB-BDB3-4207-911C-02A6D19949A3}"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7FAB5C9-C961-4DB3-B4F3-6661D7F04056}" type="doc">
      <dgm:prSet loTypeId="urn:microsoft.com/office/officeart/2005/8/layout/hProcess9" loCatId="process" qsTypeId="urn:microsoft.com/office/officeart/2005/8/quickstyle/simple1" qsCatId="simple" csTypeId="urn:microsoft.com/office/officeart/2005/8/colors/accent1_2" csCatId="accent1" phldr="1"/>
      <dgm:spPr/>
    </dgm:pt>
    <dgm:pt modelId="{8D7C4BB1-4F76-4D84-BBF4-C2589B38B6BE}">
      <dgm:prSet phldrT="[Text]"/>
      <dgm:spPr/>
      <dgm:t>
        <a:bodyPr/>
        <a:lstStyle/>
        <a:p>
          <a:r>
            <a:rPr lang="en-US" dirty="0" smtClean="0"/>
            <a:t>Taught using real word math </a:t>
          </a:r>
          <a:endParaRPr lang="en-US" dirty="0"/>
        </a:p>
      </dgm:t>
    </dgm:pt>
    <dgm:pt modelId="{947DCC74-55E4-4E3B-93AD-AB785C20341B}" type="parTrans" cxnId="{97162BE5-EA63-420B-A540-4E71835D99D9}">
      <dgm:prSet/>
      <dgm:spPr/>
      <dgm:t>
        <a:bodyPr/>
        <a:lstStyle/>
        <a:p>
          <a:endParaRPr lang="en-US"/>
        </a:p>
      </dgm:t>
    </dgm:pt>
    <dgm:pt modelId="{5C39C5AB-5379-4446-A0D1-C88787EE7194}" type="sibTrans" cxnId="{97162BE5-EA63-420B-A540-4E71835D99D9}">
      <dgm:prSet/>
      <dgm:spPr/>
      <dgm:t>
        <a:bodyPr/>
        <a:lstStyle/>
        <a:p>
          <a:endParaRPr lang="en-US"/>
        </a:p>
      </dgm:t>
    </dgm:pt>
    <dgm:pt modelId="{C289EF15-D359-4B87-BD33-B3B8A8A76C25}">
      <dgm:prSet phldrT="[Text]"/>
      <dgm:spPr/>
      <dgm:t>
        <a:bodyPr/>
        <a:lstStyle/>
        <a:p>
          <a:r>
            <a:rPr lang="en-US" dirty="0" smtClean="0"/>
            <a:t>Low performance on measures of computation, simple word problem and equations solving </a:t>
          </a:r>
          <a:endParaRPr lang="en-US" dirty="0"/>
        </a:p>
      </dgm:t>
    </dgm:pt>
    <dgm:pt modelId="{85558CF5-E94D-4965-9ED5-F0D1F056A858}" type="parTrans" cxnId="{56E7DD78-0E26-46CA-86FF-D578E507BCF6}">
      <dgm:prSet/>
      <dgm:spPr/>
      <dgm:t>
        <a:bodyPr/>
        <a:lstStyle/>
        <a:p>
          <a:endParaRPr lang="en-US"/>
        </a:p>
      </dgm:t>
    </dgm:pt>
    <dgm:pt modelId="{05EDA1CF-DAF6-420E-AC60-71026A7DF4A1}" type="sibTrans" cxnId="{56E7DD78-0E26-46CA-86FF-D578E507BCF6}">
      <dgm:prSet/>
      <dgm:spPr/>
      <dgm:t>
        <a:bodyPr/>
        <a:lstStyle/>
        <a:p>
          <a:endParaRPr lang="en-US"/>
        </a:p>
      </dgm:t>
    </dgm:pt>
    <dgm:pt modelId="{1D8DD48E-2C3D-424B-8942-9150D3601406}" type="pres">
      <dgm:prSet presAssocID="{47FAB5C9-C961-4DB3-B4F3-6661D7F04056}" presName="CompostProcess" presStyleCnt="0">
        <dgm:presLayoutVars>
          <dgm:dir/>
          <dgm:resizeHandles val="exact"/>
        </dgm:presLayoutVars>
      </dgm:prSet>
      <dgm:spPr/>
    </dgm:pt>
    <dgm:pt modelId="{02AE3A5F-2F64-4A59-8C78-59383429B057}" type="pres">
      <dgm:prSet presAssocID="{47FAB5C9-C961-4DB3-B4F3-6661D7F04056}" presName="arrow" presStyleLbl="bgShp" presStyleIdx="0" presStyleCnt="1"/>
      <dgm:spPr/>
    </dgm:pt>
    <dgm:pt modelId="{2B79624C-0992-452A-826B-70083E4C8453}" type="pres">
      <dgm:prSet presAssocID="{47FAB5C9-C961-4DB3-B4F3-6661D7F04056}" presName="linearProcess" presStyleCnt="0"/>
      <dgm:spPr/>
    </dgm:pt>
    <dgm:pt modelId="{A0760311-10F7-4552-BE25-45B931824397}" type="pres">
      <dgm:prSet presAssocID="{8D7C4BB1-4F76-4D84-BBF4-C2589B38B6BE}" presName="textNode" presStyleLbl="node1" presStyleIdx="0" presStyleCnt="2">
        <dgm:presLayoutVars>
          <dgm:bulletEnabled val="1"/>
        </dgm:presLayoutVars>
      </dgm:prSet>
      <dgm:spPr/>
      <dgm:t>
        <a:bodyPr/>
        <a:lstStyle/>
        <a:p>
          <a:endParaRPr lang="en-US"/>
        </a:p>
      </dgm:t>
    </dgm:pt>
    <dgm:pt modelId="{11E2B34D-E712-4F0C-BA59-7139D0B1BCB7}" type="pres">
      <dgm:prSet presAssocID="{5C39C5AB-5379-4446-A0D1-C88787EE7194}" presName="sibTrans" presStyleCnt="0"/>
      <dgm:spPr/>
    </dgm:pt>
    <dgm:pt modelId="{768E0EDB-BDB3-4207-911C-02A6D19949A3}" type="pres">
      <dgm:prSet presAssocID="{C289EF15-D359-4B87-BD33-B3B8A8A76C25}" presName="textNode" presStyleLbl="node1" presStyleIdx="1" presStyleCnt="2" custScaleY="131988">
        <dgm:presLayoutVars>
          <dgm:bulletEnabled val="1"/>
        </dgm:presLayoutVars>
      </dgm:prSet>
      <dgm:spPr/>
      <dgm:t>
        <a:bodyPr/>
        <a:lstStyle/>
        <a:p>
          <a:endParaRPr lang="en-US"/>
        </a:p>
      </dgm:t>
    </dgm:pt>
  </dgm:ptLst>
  <dgm:cxnLst>
    <dgm:cxn modelId="{C317679C-99EB-4096-830C-31D29479435D}" type="presOf" srcId="{47FAB5C9-C961-4DB3-B4F3-6661D7F04056}" destId="{1D8DD48E-2C3D-424B-8942-9150D3601406}" srcOrd="0" destOrd="0" presId="urn:microsoft.com/office/officeart/2005/8/layout/hProcess9"/>
    <dgm:cxn modelId="{56E7DD78-0E26-46CA-86FF-D578E507BCF6}" srcId="{47FAB5C9-C961-4DB3-B4F3-6661D7F04056}" destId="{C289EF15-D359-4B87-BD33-B3B8A8A76C25}" srcOrd="1" destOrd="0" parTransId="{85558CF5-E94D-4965-9ED5-F0D1F056A858}" sibTransId="{05EDA1CF-DAF6-420E-AC60-71026A7DF4A1}"/>
    <dgm:cxn modelId="{97162BE5-EA63-420B-A540-4E71835D99D9}" srcId="{47FAB5C9-C961-4DB3-B4F3-6661D7F04056}" destId="{8D7C4BB1-4F76-4D84-BBF4-C2589B38B6BE}" srcOrd="0" destOrd="0" parTransId="{947DCC74-55E4-4E3B-93AD-AB785C20341B}" sibTransId="{5C39C5AB-5379-4446-A0D1-C88787EE7194}"/>
    <dgm:cxn modelId="{644549CA-BACA-4AFB-BD7B-89D749756864}" type="presOf" srcId="{8D7C4BB1-4F76-4D84-BBF4-C2589B38B6BE}" destId="{A0760311-10F7-4552-BE25-45B931824397}" srcOrd="0" destOrd="0" presId="urn:microsoft.com/office/officeart/2005/8/layout/hProcess9"/>
    <dgm:cxn modelId="{4C386EA9-3887-4DBC-A1E1-D7E0663B22D4}" type="presOf" srcId="{C289EF15-D359-4B87-BD33-B3B8A8A76C25}" destId="{768E0EDB-BDB3-4207-911C-02A6D19949A3}" srcOrd="0" destOrd="0" presId="urn:microsoft.com/office/officeart/2005/8/layout/hProcess9"/>
    <dgm:cxn modelId="{067F9665-3199-4FEB-ABBD-A78E06516870}" type="presParOf" srcId="{1D8DD48E-2C3D-424B-8942-9150D3601406}" destId="{02AE3A5F-2F64-4A59-8C78-59383429B057}" srcOrd="0" destOrd="0" presId="urn:microsoft.com/office/officeart/2005/8/layout/hProcess9"/>
    <dgm:cxn modelId="{EA635F18-8285-4706-8C65-2ED71B1F67C8}" type="presParOf" srcId="{1D8DD48E-2C3D-424B-8942-9150D3601406}" destId="{2B79624C-0992-452A-826B-70083E4C8453}" srcOrd="1" destOrd="0" presId="urn:microsoft.com/office/officeart/2005/8/layout/hProcess9"/>
    <dgm:cxn modelId="{1A25AD34-90D0-4FA0-B769-9BDDFDFFE254}" type="presParOf" srcId="{2B79624C-0992-452A-826B-70083E4C8453}" destId="{A0760311-10F7-4552-BE25-45B931824397}" srcOrd="0" destOrd="0" presId="urn:microsoft.com/office/officeart/2005/8/layout/hProcess9"/>
    <dgm:cxn modelId="{D5B0DBAA-44CF-407A-A273-874C691CADA7}" type="presParOf" srcId="{2B79624C-0992-452A-826B-70083E4C8453}" destId="{11E2B34D-E712-4F0C-BA59-7139D0B1BCB7}" srcOrd="1" destOrd="0" presId="urn:microsoft.com/office/officeart/2005/8/layout/hProcess9"/>
    <dgm:cxn modelId="{55B14312-5485-4916-8F0F-07B16FEC452F}" type="presParOf" srcId="{2B79624C-0992-452A-826B-70083E4C8453}" destId="{768E0EDB-BDB3-4207-911C-02A6D19949A3}" srcOrd="2" destOrd="0" presId="urn:microsoft.com/office/officeart/2005/8/layout/hProcess9"/>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F136F10-763B-4EA8-9A05-3396D68F913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600C1DFC-556F-4386-BA9D-E20C7AFD5EE4}">
      <dgm:prSet phldrT="[Text]"/>
      <dgm:spPr/>
      <dgm:t>
        <a:bodyPr/>
        <a:lstStyle/>
        <a:p>
          <a:r>
            <a:rPr lang="en-US" dirty="0" smtClean="0"/>
            <a:t>perceptional </a:t>
          </a:r>
          <a:endParaRPr lang="en-US" dirty="0"/>
        </a:p>
      </dgm:t>
    </dgm:pt>
    <dgm:pt modelId="{B7A41765-26C1-4B2D-90D1-59448883C745}" type="parTrans" cxnId="{BFBE645F-8385-43B1-B805-5AE05CE64855}">
      <dgm:prSet/>
      <dgm:spPr/>
      <dgm:t>
        <a:bodyPr/>
        <a:lstStyle/>
        <a:p>
          <a:endParaRPr lang="en-US"/>
        </a:p>
      </dgm:t>
    </dgm:pt>
    <dgm:pt modelId="{75465801-87B4-4985-908C-1E4924482E06}" type="sibTrans" cxnId="{BFBE645F-8385-43B1-B805-5AE05CE64855}">
      <dgm:prSet/>
      <dgm:spPr/>
      <dgm:t>
        <a:bodyPr/>
        <a:lstStyle/>
        <a:p>
          <a:endParaRPr lang="en-US"/>
        </a:p>
      </dgm:t>
    </dgm:pt>
    <dgm:pt modelId="{67786E6F-1505-4391-8813-847C5F4ACE92}">
      <dgm:prSet phldrT="[Text]"/>
      <dgm:spPr/>
      <dgm:t>
        <a:bodyPr/>
        <a:lstStyle/>
        <a:p>
          <a:r>
            <a:rPr lang="en-US" dirty="0" smtClean="0"/>
            <a:t>conceptual </a:t>
          </a:r>
          <a:endParaRPr lang="en-US" dirty="0"/>
        </a:p>
      </dgm:t>
    </dgm:pt>
    <dgm:pt modelId="{FBFB3915-6D84-412F-AADC-2D3774832065}" type="parTrans" cxnId="{43FF6D68-8633-457E-BDA2-3C4D971CB250}">
      <dgm:prSet/>
      <dgm:spPr/>
      <dgm:t>
        <a:bodyPr/>
        <a:lstStyle/>
        <a:p>
          <a:endParaRPr lang="en-US"/>
        </a:p>
      </dgm:t>
    </dgm:pt>
    <dgm:pt modelId="{F3CA8E0C-6958-472D-A503-ADD9F2651A16}" type="sibTrans" cxnId="{43FF6D68-8633-457E-BDA2-3C4D971CB250}">
      <dgm:prSet/>
      <dgm:spPr/>
      <dgm:t>
        <a:bodyPr/>
        <a:lstStyle/>
        <a:p>
          <a:endParaRPr lang="en-US"/>
        </a:p>
      </dgm:t>
    </dgm:pt>
    <dgm:pt modelId="{A8F228EF-EA0A-4ABB-8A5F-550F9D10C9C8}" type="pres">
      <dgm:prSet presAssocID="{BF136F10-763B-4EA8-9A05-3396D68F9130}" presName="diagram" presStyleCnt="0">
        <dgm:presLayoutVars>
          <dgm:dir/>
          <dgm:resizeHandles val="exact"/>
        </dgm:presLayoutVars>
      </dgm:prSet>
      <dgm:spPr/>
      <dgm:t>
        <a:bodyPr/>
        <a:lstStyle/>
        <a:p>
          <a:endParaRPr lang="en-US"/>
        </a:p>
      </dgm:t>
    </dgm:pt>
    <dgm:pt modelId="{88E8BA0B-BA41-4DD8-B28C-127303D47119}" type="pres">
      <dgm:prSet presAssocID="{600C1DFC-556F-4386-BA9D-E20C7AFD5EE4}" presName="node" presStyleLbl="node1" presStyleIdx="0" presStyleCnt="2">
        <dgm:presLayoutVars>
          <dgm:bulletEnabled val="1"/>
        </dgm:presLayoutVars>
      </dgm:prSet>
      <dgm:spPr/>
      <dgm:t>
        <a:bodyPr/>
        <a:lstStyle/>
        <a:p>
          <a:endParaRPr lang="en-US"/>
        </a:p>
      </dgm:t>
    </dgm:pt>
    <dgm:pt modelId="{7029945E-11E6-4168-9984-F1903988AD84}" type="pres">
      <dgm:prSet presAssocID="{75465801-87B4-4985-908C-1E4924482E06}" presName="sibTrans" presStyleCnt="0"/>
      <dgm:spPr/>
    </dgm:pt>
    <dgm:pt modelId="{B8A307C3-09CB-419C-9624-5E5E0DF01FDE}" type="pres">
      <dgm:prSet presAssocID="{67786E6F-1505-4391-8813-847C5F4ACE92}" presName="node" presStyleLbl="node1" presStyleIdx="1" presStyleCnt="2">
        <dgm:presLayoutVars>
          <dgm:bulletEnabled val="1"/>
        </dgm:presLayoutVars>
      </dgm:prSet>
      <dgm:spPr/>
      <dgm:t>
        <a:bodyPr/>
        <a:lstStyle/>
        <a:p>
          <a:endParaRPr lang="en-US"/>
        </a:p>
      </dgm:t>
    </dgm:pt>
  </dgm:ptLst>
  <dgm:cxnLst>
    <dgm:cxn modelId="{73F25CA1-8B2B-442A-A99F-EE965940B758}" type="presOf" srcId="{600C1DFC-556F-4386-BA9D-E20C7AFD5EE4}" destId="{88E8BA0B-BA41-4DD8-B28C-127303D47119}" srcOrd="0" destOrd="0" presId="urn:microsoft.com/office/officeart/2005/8/layout/default"/>
    <dgm:cxn modelId="{BFBE645F-8385-43B1-B805-5AE05CE64855}" srcId="{BF136F10-763B-4EA8-9A05-3396D68F9130}" destId="{600C1DFC-556F-4386-BA9D-E20C7AFD5EE4}" srcOrd="0" destOrd="0" parTransId="{B7A41765-26C1-4B2D-90D1-59448883C745}" sibTransId="{75465801-87B4-4985-908C-1E4924482E06}"/>
    <dgm:cxn modelId="{43FF6D68-8633-457E-BDA2-3C4D971CB250}" srcId="{BF136F10-763B-4EA8-9A05-3396D68F9130}" destId="{67786E6F-1505-4391-8813-847C5F4ACE92}" srcOrd="1" destOrd="0" parTransId="{FBFB3915-6D84-412F-AADC-2D3774832065}" sibTransId="{F3CA8E0C-6958-472D-A503-ADD9F2651A16}"/>
    <dgm:cxn modelId="{A3EB05AA-DB19-4292-92AA-8B24DE3765AD}" type="presOf" srcId="{BF136F10-763B-4EA8-9A05-3396D68F9130}" destId="{A8F228EF-EA0A-4ABB-8A5F-550F9D10C9C8}" srcOrd="0" destOrd="0" presId="urn:microsoft.com/office/officeart/2005/8/layout/default"/>
    <dgm:cxn modelId="{54180A8E-5706-4B18-9EDF-0F273F82B998}" type="presOf" srcId="{67786E6F-1505-4391-8813-847C5F4ACE92}" destId="{B8A307C3-09CB-419C-9624-5E5E0DF01FDE}" srcOrd="0" destOrd="0" presId="urn:microsoft.com/office/officeart/2005/8/layout/default"/>
    <dgm:cxn modelId="{1C85C5C9-654E-44F7-9DC3-BD8E4AD52BA4}" type="presParOf" srcId="{A8F228EF-EA0A-4ABB-8A5F-550F9D10C9C8}" destId="{88E8BA0B-BA41-4DD8-B28C-127303D47119}" srcOrd="0" destOrd="0" presId="urn:microsoft.com/office/officeart/2005/8/layout/default"/>
    <dgm:cxn modelId="{99752889-0755-4433-BC47-07E58362B0F6}" type="presParOf" srcId="{A8F228EF-EA0A-4ABB-8A5F-550F9D10C9C8}" destId="{7029945E-11E6-4168-9984-F1903988AD84}" srcOrd="1" destOrd="0" presId="urn:microsoft.com/office/officeart/2005/8/layout/default"/>
    <dgm:cxn modelId="{79655E18-4C96-479B-8766-C39CF63D5CCE}" type="presParOf" srcId="{A8F228EF-EA0A-4ABB-8A5F-550F9D10C9C8}" destId="{B8A307C3-09CB-419C-9624-5E5E0DF01FDE}" srcOrd="2"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086A49E-5AB3-48DB-976A-185C769E32D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9DAD7DE6-3979-44BA-8A8E-515FC1ACA3AC}">
      <dgm:prSet phldrT="[Text]"/>
      <dgm:spPr/>
      <dgm:t>
        <a:bodyPr/>
        <a:lstStyle/>
        <a:p>
          <a:r>
            <a:rPr lang="en-US" dirty="0" smtClean="0"/>
            <a:t>English </a:t>
          </a:r>
          <a:endParaRPr lang="en-US" dirty="0"/>
        </a:p>
      </dgm:t>
    </dgm:pt>
    <dgm:pt modelId="{7599BB80-FE4E-4AF8-8721-FD9E1E1733CB}" type="parTrans" cxnId="{B910DBD7-5224-43A6-BC63-33B20A9EED18}">
      <dgm:prSet/>
      <dgm:spPr/>
      <dgm:t>
        <a:bodyPr/>
        <a:lstStyle/>
        <a:p>
          <a:endParaRPr lang="en-US"/>
        </a:p>
      </dgm:t>
    </dgm:pt>
    <dgm:pt modelId="{4D1A3386-F387-4CFA-ABE5-DFAFE954C7B2}" type="sibTrans" cxnId="{B910DBD7-5224-43A6-BC63-33B20A9EED18}">
      <dgm:prSet/>
      <dgm:spPr/>
      <dgm:t>
        <a:bodyPr/>
        <a:lstStyle/>
        <a:p>
          <a:endParaRPr lang="en-US"/>
        </a:p>
      </dgm:t>
    </dgm:pt>
    <dgm:pt modelId="{A814AB00-D0F1-4A41-BFC5-BDBA732D842A}">
      <dgm:prSet phldrT="[Text]"/>
      <dgm:spPr/>
      <dgm:t>
        <a:bodyPr/>
        <a:lstStyle/>
        <a:p>
          <a:r>
            <a:rPr lang="en-US" dirty="0" smtClean="0"/>
            <a:t>three forms for ten (ten, -teen and –</a:t>
          </a:r>
          <a:r>
            <a:rPr lang="en-US" dirty="0" err="1" smtClean="0"/>
            <a:t>ty</a:t>
          </a:r>
          <a:r>
            <a:rPr lang="en-US" dirty="0" smtClean="0"/>
            <a:t>)</a:t>
          </a:r>
          <a:endParaRPr lang="en-US" dirty="0"/>
        </a:p>
      </dgm:t>
    </dgm:pt>
    <dgm:pt modelId="{BBEBC132-E35F-48A3-80BC-13C05F0F6373}" type="parTrans" cxnId="{4D8C755E-29D1-4ED0-91A6-3D29EF385553}">
      <dgm:prSet/>
      <dgm:spPr/>
      <dgm:t>
        <a:bodyPr/>
        <a:lstStyle/>
        <a:p>
          <a:endParaRPr lang="en-US"/>
        </a:p>
      </dgm:t>
    </dgm:pt>
    <dgm:pt modelId="{FAB734BA-05E0-4122-98F1-185A205B8C70}" type="sibTrans" cxnId="{4D8C755E-29D1-4ED0-91A6-3D29EF385553}">
      <dgm:prSet/>
      <dgm:spPr/>
      <dgm:t>
        <a:bodyPr/>
        <a:lstStyle/>
        <a:p>
          <a:endParaRPr lang="en-US"/>
        </a:p>
      </dgm:t>
    </dgm:pt>
    <dgm:pt modelId="{5F7C0619-5581-46D5-9D50-6E4887F50498}">
      <dgm:prSet phldrT="[Text]"/>
      <dgm:spPr/>
      <dgm:t>
        <a:bodyPr/>
        <a:lstStyle/>
        <a:p>
          <a:r>
            <a:rPr lang="en-US" dirty="0" smtClean="0"/>
            <a:t>some numbers don’t make sense (eleven, twelve)</a:t>
          </a:r>
          <a:endParaRPr lang="en-US" dirty="0"/>
        </a:p>
      </dgm:t>
    </dgm:pt>
    <dgm:pt modelId="{69F8994C-A397-4850-9F4D-49ACD2CBB618}" type="parTrans" cxnId="{D1F0A208-C1E2-4906-8907-F2A0DA02BE37}">
      <dgm:prSet/>
      <dgm:spPr/>
      <dgm:t>
        <a:bodyPr/>
        <a:lstStyle/>
        <a:p>
          <a:endParaRPr lang="en-US"/>
        </a:p>
      </dgm:t>
    </dgm:pt>
    <dgm:pt modelId="{90B5D21F-A894-4258-9896-9E4457BEE356}" type="sibTrans" cxnId="{D1F0A208-C1E2-4906-8907-F2A0DA02BE37}">
      <dgm:prSet/>
      <dgm:spPr/>
      <dgm:t>
        <a:bodyPr/>
        <a:lstStyle/>
        <a:p>
          <a:endParaRPr lang="en-US"/>
        </a:p>
      </dgm:t>
    </dgm:pt>
    <dgm:pt modelId="{D5E7BA16-8C20-4E48-BF23-D23DE43B2D0A}">
      <dgm:prSet phldrT="[Text]"/>
      <dgm:spPr/>
      <dgm:t>
        <a:bodyPr/>
        <a:lstStyle/>
        <a:p>
          <a:r>
            <a:rPr lang="en-US" dirty="0" smtClean="0"/>
            <a:t>Chinese </a:t>
          </a:r>
          <a:endParaRPr lang="en-US" dirty="0"/>
        </a:p>
      </dgm:t>
    </dgm:pt>
    <dgm:pt modelId="{F92E757C-4103-4753-85BE-F571302CE2D4}" type="parTrans" cxnId="{DD91A0E9-A640-4E6E-AB7B-EF1351A9BC34}">
      <dgm:prSet/>
      <dgm:spPr/>
      <dgm:t>
        <a:bodyPr/>
        <a:lstStyle/>
        <a:p>
          <a:endParaRPr lang="en-US"/>
        </a:p>
      </dgm:t>
    </dgm:pt>
    <dgm:pt modelId="{D7EE3D5B-DA3B-4D7B-BED8-98CA1F52FDF7}" type="sibTrans" cxnId="{DD91A0E9-A640-4E6E-AB7B-EF1351A9BC34}">
      <dgm:prSet/>
      <dgm:spPr/>
      <dgm:t>
        <a:bodyPr/>
        <a:lstStyle/>
        <a:p>
          <a:endParaRPr lang="en-US"/>
        </a:p>
      </dgm:t>
    </dgm:pt>
    <dgm:pt modelId="{B71AEC42-694C-4A60-B6E3-127175E54F38}">
      <dgm:prSet phldrT="[Text]"/>
      <dgm:spPr/>
      <dgm:t>
        <a:bodyPr/>
        <a:lstStyle/>
        <a:p>
          <a:r>
            <a:rPr lang="en-US" dirty="0" smtClean="0"/>
            <a:t>place value friendly </a:t>
          </a:r>
          <a:endParaRPr lang="en-US" dirty="0"/>
        </a:p>
      </dgm:t>
    </dgm:pt>
    <dgm:pt modelId="{E01853F7-1E82-421E-9E35-59DEF72CD52F}" type="parTrans" cxnId="{AD3A26F8-120F-4C8B-A3A8-6B6835845F50}">
      <dgm:prSet/>
      <dgm:spPr/>
      <dgm:t>
        <a:bodyPr/>
        <a:lstStyle/>
        <a:p>
          <a:endParaRPr lang="en-US"/>
        </a:p>
      </dgm:t>
    </dgm:pt>
    <dgm:pt modelId="{EEF0D7AF-B054-4806-A61F-E9C4C89BFD44}" type="sibTrans" cxnId="{AD3A26F8-120F-4C8B-A3A8-6B6835845F50}">
      <dgm:prSet/>
      <dgm:spPr/>
      <dgm:t>
        <a:bodyPr/>
        <a:lstStyle/>
        <a:p>
          <a:endParaRPr lang="en-US"/>
        </a:p>
      </dgm:t>
    </dgm:pt>
    <dgm:pt modelId="{7A54603F-7C12-4593-AA86-76A31C386FF7}">
      <dgm:prSet phldrT="[Text]"/>
      <dgm:spPr/>
      <dgm:t>
        <a:bodyPr/>
        <a:lstStyle/>
        <a:p>
          <a:r>
            <a:rPr lang="en-US" dirty="0" smtClean="0"/>
            <a:t>simple two or three sound words </a:t>
          </a:r>
          <a:endParaRPr lang="en-US" dirty="0"/>
        </a:p>
      </dgm:t>
    </dgm:pt>
    <dgm:pt modelId="{A1DD12FA-3D9A-4099-9907-021F21EC796A}" type="parTrans" cxnId="{306C8E7C-CA2C-4E99-97B6-95B422535261}">
      <dgm:prSet/>
      <dgm:spPr/>
      <dgm:t>
        <a:bodyPr/>
        <a:lstStyle/>
        <a:p>
          <a:endParaRPr lang="en-US"/>
        </a:p>
      </dgm:t>
    </dgm:pt>
    <dgm:pt modelId="{61909944-EB35-417E-AF1C-09C302E60DB8}" type="sibTrans" cxnId="{306C8E7C-CA2C-4E99-97B6-95B422535261}">
      <dgm:prSet/>
      <dgm:spPr/>
      <dgm:t>
        <a:bodyPr/>
        <a:lstStyle/>
        <a:p>
          <a:endParaRPr lang="en-US"/>
        </a:p>
      </dgm:t>
    </dgm:pt>
    <dgm:pt modelId="{9722C7AD-26FC-44FC-8784-037DD57D58B1}">
      <dgm:prSet phldrT="[Text]"/>
      <dgm:spPr/>
      <dgm:t>
        <a:bodyPr/>
        <a:lstStyle/>
        <a:p>
          <a:r>
            <a:rPr lang="en-US" dirty="0" smtClean="0"/>
            <a:t>teens are confusing (nineteen implies 91 not 19) </a:t>
          </a:r>
          <a:endParaRPr lang="en-US" dirty="0"/>
        </a:p>
      </dgm:t>
    </dgm:pt>
    <dgm:pt modelId="{AB6DA02F-7630-4E81-9377-9B8EA993E197}" type="parTrans" cxnId="{5CE11301-8FCC-4752-BA6D-7D910D97ED27}">
      <dgm:prSet/>
      <dgm:spPr/>
      <dgm:t>
        <a:bodyPr/>
        <a:lstStyle/>
        <a:p>
          <a:endParaRPr lang="en-US"/>
        </a:p>
      </dgm:t>
    </dgm:pt>
    <dgm:pt modelId="{BC0CC952-4F0A-47DB-903D-4183A34741EB}" type="sibTrans" cxnId="{5CE11301-8FCC-4752-BA6D-7D910D97ED27}">
      <dgm:prSet/>
      <dgm:spPr/>
      <dgm:t>
        <a:bodyPr/>
        <a:lstStyle/>
        <a:p>
          <a:endParaRPr lang="en-US"/>
        </a:p>
      </dgm:t>
    </dgm:pt>
    <dgm:pt modelId="{5AB311ED-8EBF-4B11-923F-B91541332D85}">
      <dgm:prSet phldrT="[Text]"/>
      <dgm:spPr/>
      <dgm:t>
        <a:bodyPr/>
        <a:lstStyle/>
        <a:p>
          <a:r>
            <a:rPr lang="en-US" dirty="0" smtClean="0"/>
            <a:t>logical system (22 is called 2 tens 2) </a:t>
          </a:r>
          <a:endParaRPr lang="en-US" dirty="0"/>
        </a:p>
      </dgm:t>
    </dgm:pt>
    <dgm:pt modelId="{28DCAA56-9303-4EEA-A4FF-3B45DBD19033}" type="parTrans" cxnId="{E7D057A7-3F20-447E-AA14-D8735D90ABB6}">
      <dgm:prSet/>
      <dgm:spPr/>
      <dgm:t>
        <a:bodyPr/>
        <a:lstStyle/>
        <a:p>
          <a:endParaRPr lang="en-US"/>
        </a:p>
      </dgm:t>
    </dgm:pt>
    <dgm:pt modelId="{5E1A5713-A490-4DB0-B1F5-730E0D3BA0D7}" type="sibTrans" cxnId="{E7D057A7-3F20-447E-AA14-D8735D90ABB6}">
      <dgm:prSet/>
      <dgm:spPr/>
      <dgm:t>
        <a:bodyPr/>
        <a:lstStyle/>
        <a:p>
          <a:endParaRPr lang="en-US"/>
        </a:p>
      </dgm:t>
    </dgm:pt>
    <dgm:pt modelId="{4BC8AD6E-9761-4B73-8620-96F197D14F4D}" type="pres">
      <dgm:prSet presAssocID="{1086A49E-5AB3-48DB-976A-185C769E32D6}" presName="Name0" presStyleCnt="0">
        <dgm:presLayoutVars>
          <dgm:dir/>
          <dgm:animLvl val="lvl"/>
          <dgm:resizeHandles val="exact"/>
        </dgm:presLayoutVars>
      </dgm:prSet>
      <dgm:spPr/>
      <dgm:t>
        <a:bodyPr/>
        <a:lstStyle/>
        <a:p>
          <a:endParaRPr lang="en-US"/>
        </a:p>
      </dgm:t>
    </dgm:pt>
    <dgm:pt modelId="{B6845658-C7FB-4FB2-BBAD-7BA6319ACEE8}" type="pres">
      <dgm:prSet presAssocID="{9DAD7DE6-3979-44BA-8A8E-515FC1ACA3AC}" presName="composite" presStyleCnt="0"/>
      <dgm:spPr/>
    </dgm:pt>
    <dgm:pt modelId="{F472997B-14FE-4FAE-A146-B9AC30A2BF4F}" type="pres">
      <dgm:prSet presAssocID="{9DAD7DE6-3979-44BA-8A8E-515FC1ACA3AC}" presName="parTx" presStyleLbl="alignNode1" presStyleIdx="0" presStyleCnt="2">
        <dgm:presLayoutVars>
          <dgm:chMax val="0"/>
          <dgm:chPref val="0"/>
          <dgm:bulletEnabled val="1"/>
        </dgm:presLayoutVars>
      </dgm:prSet>
      <dgm:spPr/>
      <dgm:t>
        <a:bodyPr/>
        <a:lstStyle/>
        <a:p>
          <a:endParaRPr lang="en-US"/>
        </a:p>
      </dgm:t>
    </dgm:pt>
    <dgm:pt modelId="{555035D2-5098-4FC1-B674-EEDD9AF918E3}" type="pres">
      <dgm:prSet presAssocID="{9DAD7DE6-3979-44BA-8A8E-515FC1ACA3AC}" presName="desTx" presStyleLbl="alignAccFollowNode1" presStyleIdx="0" presStyleCnt="2">
        <dgm:presLayoutVars>
          <dgm:bulletEnabled val="1"/>
        </dgm:presLayoutVars>
      </dgm:prSet>
      <dgm:spPr/>
      <dgm:t>
        <a:bodyPr/>
        <a:lstStyle/>
        <a:p>
          <a:endParaRPr lang="en-US"/>
        </a:p>
      </dgm:t>
    </dgm:pt>
    <dgm:pt modelId="{CCDB0285-5B9D-4CCE-8D6E-7CA35930BC04}" type="pres">
      <dgm:prSet presAssocID="{4D1A3386-F387-4CFA-ABE5-DFAFE954C7B2}" presName="space" presStyleCnt="0"/>
      <dgm:spPr/>
    </dgm:pt>
    <dgm:pt modelId="{37A88A8C-A229-4F61-8387-059342F80063}" type="pres">
      <dgm:prSet presAssocID="{D5E7BA16-8C20-4E48-BF23-D23DE43B2D0A}" presName="composite" presStyleCnt="0"/>
      <dgm:spPr/>
    </dgm:pt>
    <dgm:pt modelId="{128C176C-5EBA-441D-821D-A58AEFDCDD48}" type="pres">
      <dgm:prSet presAssocID="{D5E7BA16-8C20-4E48-BF23-D23DE43B2D0A}" presName="parTx" presStyleLbl="alignNode1" presStyleIdx="1" presStyleCnt="2">
        <dgm:presLayoutVars>
          <dgm:chMax val="0"/>
          <dgm:chPref val="0"/>
          <dgm:bulletEnabled val="1"/>
        </dgm:presLayoutVars>
      </dgm:prSet>
      <dgm:spPr/>
      <dgm:t>
        <a:bodyPr/>
        <a:lstStyle/>
        <a:p>
          <a:endParaRPr lang="en-US"/>
        </a:p>
      </dgm:t>
    </dgm:pt>
    <dgm:pt modelId="{98648F48-8461-44F7-9C65-DDB2F035A324}" type="pres">
      <dgm:prSet presAssocID="{D5E7BA16-8C20-4E48-BF23-D23DE43B2D0A}" presName="desTx" presStyleLbl="alignAccFollowNode1" presStyleIdx="1" presStyleCnt="2">
        <dgm:presLayoutVars>
          <dgm:bulletEnabled val="1"/>
        </dgm:presLayoutVars>
      </dgm:prSet>
      <dgm:spPr/>
      <dgm:t>
        <a:bodyPr/>
        <a:lstStyle/>
        <a:p>
          <a:endParaRPr lang="en-US"/>
        </a:p>
      </dgm:t>
    </dgm:pt>
  </dgm:ptLst>
  <dgm:cxnLst>
    <dgm:cxn modelId="{E9570596-C0D5-4EA2-9C19-869F2B01270A}" type="presOf" srcId="{1086A49E-5AB3-48DB-976A-185C769E32D6}" destId="{4BC8AD6E-9761-4B73-8620-96F197D14F4D}" srcOrd="0" destOrd="0" presId="urn:microsoft.com/office/officeart/2005/8/layout/hList1"/>
    <dgm:cxn modelId="{071A33BA-B780-41C9-84DE-C073073B43C5}" type="presOf" srcId="{5F7C0619-5581-46D5-9D50-6E4887F50498}" destId="{555035D2-5098-4FC1-B674-EEDD9AF918E3}" srcOrd="0" destOrd="1" presId="urn:microsoft.com/office/officeart/2005/8/layout/hList1"/>
    <dgm:cxn modelId="{B4ACFAB6-667C-4C35-988E-1B0058912160}" type="presOf" srcId="{A814AB00-D0F1-4A41-BFC5-BDBA732D842A}" destId="{555035D2-5098-4FC1-B674-EEDD9AF918E3}" srcOrd="0" destOrd="0" presId="urn:microsoft.com/office/officeart/2005/8/layout/hList1"/>
    <dgm:cxn modelId="{5F1BE898-F03F-43E0-9D70-FE800B16A298}" type="presOf" srcId="{9722C7AD-26FC-44FC-8784-037DD57D58B1}" destId="{555035D2-5098-4FC1-B674-EEDD9AF918E3}" srcOrd="0" destOrd="2" presId="urn:microsoft.com/office/officeart/2005/8/layout/hList1"/>
    <dgm:cxn modelId="{070A7569-4409-448D-A481-25F090604907}" type="presOf" srcId="{7A54603F-7C12-4593-AA86-76A31C386FF7}" destId="{98648F48-8461-44F7-9C65-DDB2F035A324}" srcOrd="0" destOrd="1" presId="urn:microsoft.com/office/officeart/2005/8/layout/hList1"/>
    <dgm:cxn modelId="{AD3A26F8-120F-4C8B-A3A8-6B6835845F50}" srcId="{D5E7BA16-8C20-4E48-BF23-D23DE43B2D0A}" destId="{B71AEC42-694C-4A60-B6E3-127175E54F38}" srcOrd="0" destOrd="0" parTransId="{E01853F7-1E82-421E-9E35-59DEF72CD52F}" sibTransId="{EEF0D7AF-B054-4806-A61F-E9C4C89BFD44}"/>
    <dgm:cxn modelId="{4D8C755E-29D1-4ED0-91A6-3D29EF385553}" srcId="{9DAD7DE6-3979-44BA-8A8E-515FC1ACA3AC}" destId="{A814AB00-D0F1-4A41-BFC5-BDBA732D842A}" srcOrd="0" destOrd="0" parTransId="{BBEBC132-E35F-48A3-80BC-13C05F0F6373}" sibTransId="{FAB734BA-05E0-4122-98F1-185A205B8C70}"/>
    <dgm:cxn modelId="{DA62EDDF-3E4D-4CF7-8BC2-A015E8AC16C5}" type="presOf" srcId="{D5E7BA16-8C20-4E48-BF23-D23DE43B2D0A}" destId="{128C176C-5EBA-441D-821D-A58AEFDCDD48}" srcOrd="0" destOrd="0" presId="urn:microsoft.com/office/officeart/2005/8/layout/hList1"/>
    <dgm:cxn modelId="{5CE11301-8FCC-4752-BA6D-7D910D97ED27}" srcId="{9DAD7DE6-3979-44BA-8A8E-515FC1ACA3AC}" destId="{9722C7AD-26FC-44FC-8784-037DD57D58B1}" srcOrd="2" destOrd="0" parTransId="{AB6DA02F-7630-4E81-9377-9B8EA993E197}" sibTransId="{BC0CC952-4F0A-47DB-903D-4183A34741EB}"/>
    <dgm:cxn modelId="{2AF7CB2D-CF86-4152-A445-74D66B462214}" type="presOf" srcId="{5AB311ED-8EBF-4B11-923F-B91541332D85}" destId="{98648F48-8461-44F7-9C65-DDB2F035A324}" srcOrd="0" destOrd="2" presId="urn:microsoft.com/office/officeart/2005/8/layout/hList1"/>
    <dgm:cxn modelId="{1B5AF59B-3D0B-4010-B636-C23045E9FD67}" type="presOf" srcId="{9DAD7DE6-3979-44BA-8A8E-515FC1ACA3AC}" destId="{F472997B-14FE-4FAE-A146-B9AC30A2BF4F}" srcOrd="0" destOrd="0" presId="urn:microsoft.com/office/officeart/2005/8/layout/hList1"/>
    <dgm:cxn modelId="{DD91A0E9-A640-4E6E-AB7B-EF1351A9BC34}" srcId="{1086A49E-5AB3-48DB-976A-185C769E32D6}" destId="{D5E7BA16-8C20-4E48-BF23-D23DE43B2D0A}" srcOrd="1" destOrd="0" parTransId="{F92E757C-4103-4753-85BE-F571302CE2D4}" sibTransId="{D7EE3D5B-DA3B-4D7B-BED8-98CA1F52FDF7}"/>
    <dgm:cxn modelId="{D1F0A208-C1E2-4906-8907-F2A0DA02BE37}" srcId="{9DAD7DE6-3979-44BA-8A8E-515FC1ACA3AC}" destId="{5F7C0619-5581-46D5-9D50-6E4887F50498}" srcOrd="1" destOrd="0" parTransId="{69F8994C-A397-4850-9F4D-49ACD2CBB618}" sibTransId="{90B5D21F-A894-4258-9896-9E4457BEE356}"/>
    <dgm:cxn modelId="{D476F2D3-8AE9-4CB1-B50C-F08688B637E8}" type="presOf" srcId="{B71AEC42-694C-4A60-B6E3-127175E54F38}" destId="{98648F48-8461-44F7-9C65-DDB2F035A324}" srcOrd="0" destOrd="0" presId="urn:microsoft.com/office/officeart/2005/8/layout/hList1"/>
    <dgm:cxn modelId="{E7D057A7-3F20-447E-AA14-D8735D90ABB6}" srcId="{D5E7BA16-8C20-4E48-BF23-D23DE43B2D0A}" destId="{5AB311ED-8EBF-4B11-923F-B91541332D85}" srcOrd="2" destOrd="0" parTransId="{28DCAA56-9303-4EEA-A4FF-3B45DBD19033}" sibTransId="{5E1A5713-A490-4DB0-B1F5-730E0D3BA0D7}"/>
    <dgm:cxn modelId="{306C8E7C-CA2C-4E99-97B6-95B422535261}" srcId="{D5E7BA16-8C20-4E48-BF23-D23DE43B2D0A}" destId="{7A54603F-7C12-4593-AA86-76A31C386FF7}" srcOrd="1" destOrd="0" parTransId="{A1DD12FA-3D9A-4099-9907-021F21EC796A}" sibTransId="{61909944-EB35-417E-AF1C-09C302E60DB8}"/>
    <dgm:cxn modelId="{B910DBD7-5224-43A6-BC63-33B20A9EED18}" srcId="{1086A49E-5AB3-48DB-976A-185C769E32D6}" destId="{9DAD7DE6-3979-44BA-8A8E-515FC1ACA3AC}" srcOrd="0" destOrd="0" parTransId="{7599BB80-FE4E-4AF8-8721-FD9E1E1733CB}" sibTransId="{4D1A3386-F387-4CFA-ABE5-DFAFE954C7B2}"/>
    <dgm:cxn modelId="{A0B01C2E-9C0A-47E6-AB85-0D1165759458}" type="presParOf" srcId="{4BC8AD6E-9761-4B73-8620-96F197D14F4D}" destId="{B6845658-C7FB-4FB2-BBAD-7BA6319ACEE8}" srcOrd="0" destOrd="0" presId="urn:microsoft.com/office/officeart/2005/8/layout/hList1"/>
    <dgm:cxn modelId="{D31B754D-7C1A-4C55-A8A3-119F2A5841C7}" type="presParOf" srcId="{B6845658-C7FB-4FB2-BBAD-7BA6319ACEE8}" destId="{F472997B-14FE-4FAE-A146-B9AC30A2BF4F}" srcOrd="0" destOrd="0" presId="urn:microsoft.com/office/officeart/2005/8/layout/hList1"/>
    <dgm:cxn modelId="{FFDE971A-87A0-4BCA-9CFB-DEE3A76BDB69}" type="presParOf" srcId="{B6845658-C7FB-4FB2-BBAD-7BA6319ACEE8}" destId="{555035D2-5098-4FC1-B674-EEDD9AF918E3}" srcOrd="1" destOrd="0" presId="urn:microsoft.com/office/officeart/2005/8/layout/hList1"/>
    <dgm:cxn modelId="{94E1D7FC-A9D7-4590-8D63-C88DBE6BD1E2}" type="presParOf" srcId="{4BC8AD6E-9761-4B73-8620-96F197D14F4D}" destId="{CCDB0285-5B9D-4CCE-8D6E-7CA35930BC04}" srcOrd="1" destOrd="0" presId="urn:microsoft.com/office/officeart/2005/8/layout/hList1"/>
    <dgm:cxn modelId="{309CF2D4-7418-4262-9631-D2D59C183EA5}" type="presParOf" srcId="{4BC8AD6E-9761-4B73-8620-96F197D14F4D}" destId="{37A88A8C-A229-4F61-8387-059342F80063}" srcOrd="2" destOrd="0" presId="urn:microsoft.com/office/officeart/2005/8/layout/hList1"/>
    <dgm:cxn modelId="{8EC36630-8F83-4A1F-9F6F-923E44085FF6}" type="presParOf" srcId="{37A88A8C-A229-4F61-8387-059342F80063}" destId="{128C176C-5EBA-441D-821D-A58AEFDCDD48}" srcOrd="0" destOrd="0" presId="urn:microsoft.com/office/officeart/2005/8/layout/hList1"/>
    <dgm:cxn modelId="{1A83AEA5-B625-4E79-9DBD-2D32F2C5DDA0}" type="presParOf" srcId="{37A88A8C-A229-4F61-8387-059342F80063}" destId="{98648F48-8461-44F7-9C65-DDB2F035A324}"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076A4E4-D7EB-45AA-BF30-188F9563482F}" type="doc">
      <dgm:prSet loTypeId="urn:microsoft.com/office/officeart/2005/8/layout/list1" loCatId="list" qsTypeId="urn:microsoft.com/office/officeart/2005/8/quickstyle/3d3" qsCatId="3D" csTypeId="urn:microsoft.com/office/officeart/2005/8/colors/accent1_2" csCatId="accent1" phldr="1"/>
      <dgm:spPr/>
      <dgm:t>
        <a:bodyPr/>
        <a:lstStyle/>
        <a:p>
          <a:endParaRPr lang="en-US"/>
        </a:p>
      </dgm:t>
    </dgm:pt>
    <dgm:pt modelId="{C27F6421-89CF-423B-AFB6-541B840B54FC}">
      <dgm:prSet phldrT="[Text]" custT="1"/>
      <dgm:spPr/>
      <dgm:t>
        <a:bodyPr/>
        <a:lstStyle/>
        <a:p>
          <a:r>
            <a:rPr lang="en-US" sz="1800" dirty="0" smtClean="0">
              <a:solidFill>
                <a:srgbClr val="002060"/>
              </a:solidFill>
            </a:rPr>
            <a:t>Major reorganization in children’s thinking occur at age 5 where cognitive structures created in earlier years are added to hierarchy</a:t>
          </a:r>
          <a:endParaRPr lang="en-US" sz="1800" dirty="0">
            <a:solidFill>
              <a:srgbClr val="002060"/>
            </a:solidFill>
          </a:endParaRPr>
        </a:p>
      </dgm:t>
    </dgm:pt>
    <dgm:pt modelId="{8BF49776-E49B-401B-BCEE-6C46A55DAFB8}" type="parTrans" cxnId="{FF69712E-4E13-4C4E-A943-9A30DECD4870}">
      <dgm:prSet/>
      <dgm:spPr/>
      <dgm:t>
        <a:bodyPr/>
        <a:lstStyle/>
        <a:p>
          <a:endParaRPr lang="en-US"/>
        </a:p>
      </dgm:t>
    </dgm:pt>
    <dgm:pt modelId="{D5B224F7-4C08-440D-B879-C50AC7A634E0}" type="sibTrans" cxnId="{FF69712E-4E13-4C4E-A943-9A30DECD4870}">
      <dgm:prSet/>
      <dgm:spPr/>
      <dgm:t>
        <a:bodyPr/>
        <a:lstStyle/>
        <a:p>
          <a:endParaRPr lang="en-US"/>
        </a:p>
      </dgm:t>
    </dgm:pt>
    <dgm:pt modelId="{E4464EF7-3780-43A5-8A59-EA00F7FDB7D7}">
      <dgm:prSet phldrT="[Text]" custT="1"/>
      <dgm:spPr/>
      <dgm:t>
        <a:bodyPr/>
        <a:lstStyle/>
        <a:p>
          <a:r>
            <a:rPr lang="en-US" sz="1800" dirty="0" smtClean="0">
              <a:solidFill>
                <a:srgbClr val="002060"/>
              </a:solidFill>
            </a:rPr>
            <a:t>This reorganization occurs every two years</a:t>
          </a:r>
          <a:endParaRPr lang="en-US" sz="1800" dirty="0">
            <a:solidFill>
              <a:srgbClr val="002060"/>
            </a:solidFill>
          </a:endParaRPr>
        </a:p>
      </dgm:t>
    </dgm:pt>
    <dgm:pt modelId="{1146C12A-EE2D-42AD-A8EE-DCBB0B738040}" type="parTrans" cxnId="{50401AD9-B477-415F-8A48-18E27FF56CD9}">
      <dgm:prSet/>
      <dgm:spPr/>
      <dgm:t>
        <a:bodyPr/>
        <a:lstStyle/>
        <a:p>
          <a:endParaRPr lang="en-US"/>
        </a:p>
      </dgm:t>
    </dgm:pt>
    <dgm:pt modelId="{F932EC29-C734-46A0-A81E-333861BE813B}" type="sibTrans" cxnId="{50401AD9-B477-415F-8A48-18E27FF56CD9}">
      <dgm:prSet/>
      <dgm:spPr/>
      <dgm:t>
        <a:bodyPr/>
        <a:lstStyle/>
        <a:p>
          <a:endParaRPr lang="en-US"/>
        </a:p>
      </dgm:t>
    </dgm:pt>
    <dgm:pt modelId="{6DEA65A4-6E29-4628-A121-9F2C9C84C284}">
      <dgm:prSet phldrT="[Text]" custT="1"/>
      <dgm:spPr/>
      <dgm:t>
        <a:bodyPr/>
        <a:lstStyle/>
        <a:p>
          <a:r>
            <a:rPr lang="en-US" sz="1800" dirty="0" smtClean="0">
              <a:solidFill>
                <a:srgbClr val="002060"/>
              </a:solidFill>
            </a:rPr>
            <a:t>60% of children progress at this rate; 20% slower; 20% faster</a:t>
          </a:r>
          <a:endParaRPr lang="en-US" sz="1800" dirty="0">
            <a:solidFill>
              <a:srgbClr val="002060"/>
            </a:solidFill>
          </a:endParaRPr>
        </a:p>
      </dgm:t>
    </dgm:pt>
    <dgm:pt modelId="{EBF860D7-39FD-4771-9393-374336B4B6F0}" type="parTrans" cxnId="{F8F717C4-72C8-450D-A445-B89D6975460C}">
      <dgm:prSet/>
      <dgm:spPr/>
      <dgm:t>
        <a:bodyPr/>
        <a:lstStyle/>
        <a:p>
          <a:endParaRPr lang="en-US"/>
        </a:p>
      </dgm:t>
    </dgm:pt>
    <dgm:pt modelId="{E2FE500D-C8AB-4394-8C33-7C0F26D05301}" type="sibTrans" cxnId="{F8F717C4-72C8-450D-A445-B89D6975460C}">
      <dgm:prSet/>
      <dgm:spPr/>
      <dgm:t>
        <a:bodyPr/>
        <a:lstStyle/>
        <a:p>
          <a:endParaRPr lang="en-US"/>
        </a:p>
      </dgm:t>
    </dgm:pt>
    <dgm:pt modelId="{8515C649-506F-4E25-B7EA-E4B733FED7D6}" type="pres">
      <dgm:prSet presAssocID="{7076A4E4-D7EB-45AA-BF30-188F9563482F}" presName="linear" presStyleCnt="0">
        <dgm:presLayoutVars>
          <dgm:dir/>
          <dgm:animLvl val="lvl"/>
          <dgm:resizeHandles val="exact"/>
        </dgm:presLayoutVars>
      </dgm:prSet>
      <dgm:spPr/>
      <dgm:t>
        <a:bodyPr/>
        <a:lstStyle/>
        <a:p>
          <a:endParaRPr lang="en-US"/>
        </a:p>
      </dgm:t>
    </dgm:pt>
    <dgm:pt modelId="{F5533939-4875-4B31-83FC-D6E14A2CC794}" type="pres">
      <dgm:prSet presAssocID="{C27F6421-89CF-423B-AFB6-541B840B54FC}" presName="parentLin" presStyleCnt="0"/>
      <dgm:spPr/>
    </dgm:pt>
    <dgm:pt modelId="{06871799-759C-477C-A712-C533C54BE9CA}" type="pres">
      <dgm:prSet presAssocID="{C27F6421-89CF-423B-AFB6-541B840B54FC}" presName="parentLeftMargin" presStyleLbl="node1" presStyleIdx="0" presStyleCnt="3"/>
      <dgm:spPr/>
      <dgm:t>
        <a:bodyPr/>
        <a:lstStyle/>
        <a:p>
          <a:endParaRPr lang="en-US"/>
        </a:p>
      </dgm:t>
    </dgm:pt>
    <dgm:pt modelId="{C49FF50C-9596-4927-9778-1C9BF11F140F}" type="pres">
      <dgm:prSet presAssocID="{C27F6421-89CF-423B-AFB6-541B840B54FC}" presName="parentText" presStyleLbl="node1" presStyleIdx="0" presStyleCnt="3" custScaleX="142857">
        <dgm:presLayoutVars>
          <dgm:chMax val="0"/>
          <dgm:bulletEnabled val="1"/>
        </dgm:presLayoutVars>
      </dgm:prSet>
      <dgm:spPr/>
      <dgm:t>
        <a:bodyPr/>
        <a:lstStyle/>
        <a:p>
          <a:endParaRPr lang="en-US"/>
        </a:p>
      </dgm:t>
    </dgm:pt>
    <dgm:pt modelId="{05F35607-843D-4C75-8C84-B83C31751542}" type="pres">
      <dgm:prSet presAssocID="{C27F6421-89CF-423B-AFB6-541B840B54FC}" presName="negativeSpace" presStyleCnt="0"/>
      <dgm:spPr/>
    </dgm:pt>
    <dgm:pt modelId="{492837A0-03BA-47EF-A5DE-0E5096560E51}" type="pres">
      <dgm:prSet presAssocID="{C27F6421-89CF-423B-AFB6-541B840B54FC}" presName="childText" presStyleLbl="conFgAcc1" presStyleIdx="0" presStyleCnt="3">
        <dgm:presLayoutVars>
          <dgm:bulletEnabled val="1"/>
        </dgm:presLayoutVars>
      </dgm:prSet>
      <dgm:spPr/>
    </dgm:pt>
    <dgm:pt modelId="{54B49C95-B873-4D90-95FB-3CB27D896308}" type="pres">
      <dgm:prSet presAssocID="{D5B224F7-4C08-440D-B879-C50AC7A634E0}" presName="spaceBetweenRectangles" presStyleCnt="0"/>
      <dgm:spPr/>
    </dgm:pt>
    <dgm:pt modelId="{D9D43EA0-0463-456D-8958-18B443DFBCBF}" type="pres">
      <dgm:prSet presAssocID="{E4464EF7-3780-43A5-8A59-EA00F7FDB7D7}" presName="parentLin" presStyleCnt="0"/>
      <dgm:spPr/>
    </dgm:pt>
    <dgm:pt modelId="{F4EBDC61-887C-418A-BE8A-9498DEA59090}" type="pres">
      <dgm:prSet presAssocID="{E4464EF7-3780-43A5-8A59-EA00F7FDB7D7}" presName="parentLeftMargin" presStyleLbl="node1" presStyleIdx="0" presStyleCnt="3"/>
      <dgm:spPr/>
      <dgm:t>
        <a:bodyPr/>
        <a:lstStyle/>
        <a:p>
          <a:endParaRPr lang="en-US"/>
        </a:p>
      </dgm:t>
    </dgm:pt>
    <dgm:pt modelId="{4AF676CB-324D-40A4-A73D-37A1D8E8E97F}" type="pres">
      <dgm:prSet presAssocID="{E4464EF7-3780-43A5-8A59-EA00F7FDB7D7}" presName="parentText" presStyleLbl="node1" presStyleIdx="1" presStyleCnt="3" custScaleX="142857">
        <dgm:presLayoutVars>
          <dgm:chMax val="0"/>
          <dgm:bulletEnabled val="1"/>
        </dgm:presLayoutVars>
      </dgm:prSet>
      <dgm:spPr/>
      <dgm:t>
        <a:bodyPr/>
        <a:lstStyle/>
        <a:p>
          <a:endParaRPr lang="en-US"/>
        </a:p>
      </dgm:t>
    </dgm:pt>
    <dgm:pt modelId="{F38B7377-17FE-4664-8C0C-29009DEC1EA0}" type="pres">
      <dgm:prSet presAssocID="{E4464EF7-3780-43A5-8A59-EA00F7FDB7D7}" presName="negativeSpace" presStyleCnt="0"/>
      <dgm:spPr/>
    </dgm:pt>
    <dgm:pt modelId="{CCE9A241-93E7-4F22-8BD6-AD5C40367802}" type="pres">
      <dgm:prSet presAssocID="{E4464EF7-3780-43A5-8A59-EA00F7FDB7D7}" presName="childText" presStyleLbl="conFgAcc1" presStyleIdx="1" presStyleCnt="3">
        <dgm:presLayoutVars>
          <dgm:bulletEnabled val="1"/>
        </dgm:presLayoutVars>
      </dgm:prSet>
      <dgm:spPr/>
    </dgm:pt>
    <dgm:pt modelId="{3B08070A-E42D-41CF-A45B-A5AE9EA763A6}" type="pres">
      <dgm:prSet presAssocID="{F932EC29-C734-46A0-A81E-333861BE813B}" presName="spaceBetweenRectangles" presStyleCnt="0"/>
      <dgm:spPr/>
    </dgm:pt>
    <dgm:pt modelId="{416ECF51-8567-474E-9519-26782F3B5F98}" type="pres">
      <dgm:prSet presAssocID="{6DEA65A4-6E29-4628-A121-9F2C9C84C284}" presName="parentLin" presStyleCnt="0"/>
      <dgm:spPr/>
    </dgm:pt>
    <dgm:pt modelId="{3EBCBEDA-1055-434B-9203-5B2C4346E9D7}" type="pres">
      <dgm:prSet presAssocID="{6DEA65A4-6E29-4628-A121-9F2C9C84C284}" presName="parentLeftMargin" presStyleLbl="node1" presStyleIdx="1" presStyleCnt="3"/>
      <dgm:spPr/>
      <dgm:t>
        <a:bodyPr/>
        <a:lstStyle/>
        <a:p>
          <a:endParaRPr lang="en-US"/>
        </a:p>
      </dgm:t>
    </dgm:pt>
    <dgm:pt modelId="{F127933D-78C2-43F2-8320-7ECCCBF20CB1}" type="pres">
      <dgm:prSet presAssocID="{6DEA65A4-6E29-4628-A121-9F2C9C84C284}" presName="parentText" presStyleLbl="node1" presStyleIdx="2" presStyleCnt="3" custScaleX="142857">
        <dgm:presLayoutVars>
          <dgm:chMax val="0"/>
          <dgm:bulletEnabled val="1"/>
        </dgm:presLayoutVars>
      </dgm:prSet>
      <dgm:spPr/>
      <dgm:t>
        <a:bodyPr/>
        <a:lstStyle/>
        <a:p>
          <a:endParaRPr lang="en-US"/>
        </a:p>
      </dgm:t>
    </dgm:pt>
    <dgm:pt modelId="{6241D1CE-BE17-4DEC-99F7-802C8B1CDEC1}" type="pres">
      <dgm:prSet presAssocID="{6DEA65A4-6E29-4628-A121-9F2C9C84C284}" presName="negativeSpace" presStyleCnt="0"/>
      <dgm:spPr/>
    </dgm:pt>
    <dgm:pt modelId="{7FAAF922-703E-4DF6-A4A9-7727EB3E3BD2}" type="pres">
      <dgm:prSet presAssocID="{6DEA65A4-6E29-4628-A121-9F2C9C84C284}" presName="childText" presStyleLbl="conFgAcc1" presStyleIdx="2" presStyleCnt="3">
        <dgm:presLayoutVars>
          <dgm:bulletEnabled val="1"/>
        </dgm:presLayoutVars>
      </dgm:prSet>
      <dgm:spPr/>
    </dgm:pt>
  </dgm:ptLst>
  <dgm:cxnLst>
    <dgm:cxn modelId="{57CB654B-9F2B-4862-98D5-1423D9A6D4C1}" type="presOf" srcId="{C27F6421-89CF-423B-AFB6-541B840B54FC}" destId="{C49FF50C-9596-4927-9778-1C9BF11F140F}" srcOrd="1" destOrd="0" presId="urn:microsoft.com/office/officeart/2005/8/layout/list1"/>
    <dgm:cxn modelId="{F5982AAB-34F5-4778-AA34-71BDDC15A9DB}" type="presOf" srcId="{7076A4E4-D7EB-45AA-BF30-188F9563482F}" destId="{8515C649-506F-4E25-B7EA-E4B733FED7D6}" srcOrd="0" destOrd="0" presId="urn:microsoft.com/office/officeart/2005/8/layout/list1"/>
    <dgm:cxn modelId="{5B8856B6-1884-46C3-B904-FAC81DB60A0C}" type="presOf" srcId="{6DEA65A4-6E29-4628-A121-9F2C9C84C284}" destId="{3EBCBEDA-1055-434B-9203-5B2C4346E9D7}" srcOrd="0" destOrd="0" presId="urn:microsoft.com/office/officeart/2005/8/layout/list1"/>
    <dgm:cxn modelId="{FF69712E-4E13-4C4E-A943-9A30DECD4870}" srcId="{7076A4E4-D7EB-45AA-BF30-188F9563482F}" destId="{C27F6421-89CF-423B-AFB6-541B840B54FC}" srcOrd="0" destOrd="0" parTransId="{8BF49776-E49B-401B-BCEE-6C46A55DAFB8}" sibTransId="{D5B224F7-4C08-440D-B879-C50AC7A634E0}"/>
    <dgm:cxn modelId="{5ABDFA18-4AB6-40D5-88FA-8D39BE06D68C}" type="presOf" srcId="{E4464EF7-3780-43A5-8A59-EA00F7FDB7D7}" destId="{F4EBDC61-887C-418A-BE8A-9498DEA59090}" srcOrd="0" destOrd="0" presId="urn:microsoft.com/office/officeart/2005/8/layout/list1"/>
    <dgm:cxn modelId="{F8F717C4-72C8-450D-A445-B89D6975460C}" srcId="{7076A4E4-D7EB-45AA-BF30-188F9563482F}" destId="{6DEA65A4-6E29-4628-A121-9F2C9C84C284}" srcOrd="2" destOrd="0" parTransId="{EBF860D7-39FD-4771-9393-374336B4B6F0}" sibTransId="{E2FE500D-C8AB-4394-8C33-7C0F26D05301}"/>
    <dgm:cxn modelId="{007FE21F-243D-4389-AFB9-9A2B310F9A83}" type="presOf" srcId="{E4464EF7-3780-43A5-8A59-EA00F7FDB7D7}" destId="{4AF676CB-324D-40A4-A73D-37A1D8E8E97F}" srcOrd="1" destOrd="0" presId="urn:microsoft.com/office/officeart/2005/8/layout/list1"/>
    <dgm:cxn modelId="{01886490-F101-4C34-9B35-402F303C3741}" type="presOf" srcId="{C27F6421-89CF-423B-AFB6-541B840B54FC}" destId="{06871799-759C-477C-A712-C533C54BE9CA}" srcOrd="0" destOrd="0" presId="urn:microsoft.com/office/officeart/2005/8/layout/list1"/>
    <dgm:cxn modelId="{C3F97029-491D-4FDD-BC34-4F10B46EE63D}" type="presOf" srcId="{6DEA65A4-6E29-4628-A121-9F2C9C84C284}" destId="{F127933D-78C2-43F2-8320-7ECCCBF20CB1}" srcOrd="1" destOrd="0" presId="urn:microsoft.com/office/officeart/2005/8/layout/list1"/>
    <dgm:cxn modelId="{50401AD9-B477-415F-8A48-18E27FF56CD9}" srcId="{7076A4E4-D7EB-45AA-BF30-188F9563482F}" destId="{E4464EF7-3780-43A5-8A59-EA00F7FDB7D7}" srcOrd="1" destOrd="0" parTransId="{1146C12A-EE2D-42AD-A8EE-DCBB0B738040}" sibTransId="{F932EC29-C734-46A0-A81E-333861BE813B}"/>
    <dgm:cxn modelId="{B1F45405-36C0-4FB0-9DC4-6EB877D81313}" type="presParOf" srcId="{8515C649-506F-4E25-B7EA-E4B733FED7D6}" destId="{F5533939-4875-4B31-83FC-D6E14A2CC794}" srcOrd="0" destOrd="0" presId="urn:microsoft.com/office/officeart/2005/8/layout/list1"/>
    <dgm:cxn modelId="{F547BB3C-B5C4-48A1-BE40-B99748E3EF53}" type="presParOf" srcId="{F5533939-4875-4B31-83FC-D6E14A2CC794}" destId="{06871799-759C-477C-A712-C533C54BE9CA}" srcOrd="0" destOrd="0" presId="urn:microsoft.com/office/officeart/2005/8/layout/list1"/>
    <dgm:cxn modelId="{E759EC52-4E8C-4B96-847D-C3A18495CD71}" type="presParOf" srcId="{F5533939-4875-4B31-83FC-D6E14A2CC794}" destId="{C49FF50C-9596-4927-9778-1C9BF11F140F}" srcOrd="1" destOrd="0" presId="urn:microsoft.com/office/officeart/2005/8/layout/list1"/>
    <dgm:cxn modelId="{89EF3965-F61C-446D-BDE3-5F89B93D1CB2}" type="presParOf" srcId="{8515C649-506F-4E25-B7EA-E4B733FED7D6}" destId="{05F35607-843D-4C75-8C84-B83C31751542}" srcOrd="1" destOrd="0" presId="urn:microsoft.com/office/officeart/2005/8/layout/list1"/>
    <dgm:cxn modelId="{EB257129-3DEA-4E0C-921D-E94226B0494F}" type="presParOf" srcId="{8515C649-506F-4E25-B7EA-E4B733FED7D6}" destId="{492837A0-03BA-47EF-A5DE-0E5096560E51}" srcOrd="2" destOrd="0" presId="urn:microsoft.com/office/officeart/2005/8/layout/list1"/>
    <dgm:cxn modelId="{B6001F38-49BC-45CE-BACC-D7689A302C10}" type="presParOf" srcId="{8515C649-506F-4E25-B7EA-E4B733FED7D6}" destId="{54B49C95-B873-4D90-95FB-3CB27D896308}" srcOrd="3" destOrd="0" presId="urn:microsoft.com/office/officeart/2005/8/layout/list1"/>
    <dgm:cxn modelId="{62DB5D44-6339-4845-ACCE-242FF5FEFAD9}" type="presParOf" srcId="{8515C649-506F-4E25-B7EA-E4B733FED7D6}" destId="{D9D43EA0-0463-456D-8958-18B443DFBCBF}" srcOrd="4" destOrd="0" presId="urn:microsoft.com/office/officeart/2005/8/layout/list1"/>
    <dgm:cxn modelId="{3EB8DF2D-0257-435A-8266-6AC58D795E4E}" type="presParOf" srcId="{D9D43EA0-0463-456D-8958-18B443DFBCBF}" destId="{F4EBDC61-887C-418A-BE8A-9498DEA59090}" srcOrd="0" destOrd="0" presId="urn:microsoft.com/office/officeart/2005/8/layout/list1"/>
    <dgm:cxn modelId="{7F3B2CCA-6928-4E9D-A292-FC104DDFD72C}" type="presParOf" srcId="{D9D43EA0-0463-456D-8958-18B443DFBCBF}" destId="{4AF676CB-324D-40A4-A73D-37A1D8E8E97F}" srcOrd="1" destOrd="0" presId="urn:microsoft.com/office/officeart/2005/8/layout/list1"/>
    <dgm:cxn modelId="{91A47768-4B24-46FF-9A58-8A3D2D7BC559}" type="presParOf" srcId="{8515C649-506F-4E25-B7EA-E4B733FED7D6}" destId="{F38B7377-17FE-4664-8C0C-29009DEC1EA0}" srcOrd="5" destOrd="0" presId="urn:microsoft.com/office/officeart/2005/8/layout/list1"/>
    <dgm:cxn modelId="{F6A1E71B-95D8-4CC9-96EC-47CD0243E48C}" type="presParOf" srcId="{8515C649-506F-4E25-B7EA-E4B733FED7D6}" destId="{CCE9A241-93E7-4F22-8BD6-AD5C40367802}" srcOrd="6" destOrd="0" presId="urn:microsoft.com/office/officeart/2005/8/layout/list1"/>
    <dgm:cxn modelId="{D5E615E4-A3CD-4263-92FF-1BD533C9B482}" type="presParOf" srcId="{8515C649-506F-4E25-B7EA-E4B733FED7D6}" destId="{3B08070A-E42D-41CF-A45B-A5AE9EA763A6}" srcOrd="7" destOrd="0" presId="urn:microsoft.com/office/officeart/2005/8/layout/list1"/>
    <dgm:cxn modelId="{58452B77-1B9D-4A61-B42E-9E6FBBBE57E1}" type="presParOf" srcId="{8515C649-506F-4E25-B7EA-E4B733FED7D6}" destId="{416ECF51-8567-474E-9519-26782F3B5F98}" srcOrd="8" destOrd="0" presId="urn:microsoft.com/office/officeart/2005/8/layout/list1"/>
    <dgm:cxn modelId="{23703C21-1FDE-4E66-9826-02E9A13D4947}" type="presParOf" srcId="{416ECF51-8567-474E-9519-26782F3B5F98}" destId="{3EBCBEDA-1055-434B-9203-5B2C4346E9D7}" srcOrd="0" destOrd="0" presId="urn:microsoft.com/office/officeart/2005/8/layout/list1"/>
    <dgm:cxn modelId="{462CA4F0-A532-4B23-97A5-83CEE7540A69}" type="presParOf" srcId="{416ECF51-8567-474E-9519-26782F3B5F98}" destId="{F127933D-78C2-43F2-8320-7ECCCBF20CB1}" srcOrd="1" destOrd="0" presId="urn:microsoft.com/office/officeart/2005/8/layout/list1"/>
    <dgm:cxn modelId="{59AE4FDF-857D-4967-B660-5FFEE4DA6059}" type="presParOf" srcId="{8515C649-506F-4E25-B7EA-E4B733FED7D6}" destId="{6241D1CE-BE17-4DEC-99F7-802C8B1CDEC1}" srcOrd="9" destOrd="0" presId="urn:microsoft.com/office/officeart/2005/8/layout/list1"/>
    <dgm:cxn modelId="{33D2E092-55C6-498B-A2BC-532B00567F2B}" type="presParOf" srcId="{8515C649-506F-4E25-B7EA-E4B733FED7D6}" destId="{7FAAF922-703E-4DF6-A4A9-7727EB3E3BD2}"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CAF3B60-BE6C-48F5-A832-3DF90955B949}">
      <dsp:nvSpPr>
        <dsp:cNvPr id="0" name=""/>
        <dsp:cNvSpPr/>
      </dsp:nvSpPr>
      <dsp:spPr>
        <a:xfrm>
          <a:off x="229083" y="1898"/>
          <a:ext cx="3123232" cy="187393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a:lnSpc>
              <a:spcPct val="90000"/>
            </a:lnSpc>
            <a:spcBef>
              <a:spcPct val="0"/>
            </a:spcBef>
            <a:spcAft>
              <a:spcPct val="35000"/>
            </a:spcAft>
          </a:pPr>
          <a:r>
            <a:rPr lang="en-US" sz="5400" kern="1200" dirty="0" smtClean="0"/>
            <a:t>Interactive </a:t>
          </a:r>
          <a:endParaRPr lang="en-US" sz="5400" kern="1200" dirty="0"/>
        </a:p>
      </dsp:txBody>
      <dsp:txXfrm>
        <a:off x="229083" y="1898"/>
        <a:ext cx="3123232" cy="1873939"/>
      </dsp:txXfrm>
    </dsp:sp>
    <dsp:sp modelId="{E3C64B54-56D3-47CB-919B-CBFDEEECC2E2}">
      <dsp:nvSpPr>
        <dsp:cNvPr id="0" name=""/>
        <dsp:cNvSpPr/>
      </dsp:nvSpPr>
      <dsp:spPr>
        <a:xfrm>
          <a:off x="229083" y="2188161"/>
          <a:ext cx="3123232" cy="187393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a:lnSpc>
              <a:spcPct val="90000"/>
            </a:lnSpc>
            <a:spcBef>
              <a:spcPct val="0"/>
            </a:spcBef>
            <a:spcAft>
              <a:spcPct val="35000"/>
            </a:spcAft>
          </a:pPr>
          <a:r>
            <a:rPr lang="en-US" sz="5400" kern="1200" dirty="0" smtClean="0"/>
            <a:t>Single Subject </a:t>
          </a:r>
          <a:endParaRPr lang="en-US" sz="5400" kern="1200" dirty="0"/>
        </a:p>
      </dsp:txBody>
      <dsp:txXfrm>
        <a:off x="229083" y="2188161"/>
        <a:ext cx="3123232" cy="187393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A35D47B-3331-4EA3-B3BD-5B3705446184}">
      <dsp:nvSpPr>
        <dsp:cNvPr id="0" name=""/>
        <dsp:cNvSpPr/>
      </dsp:nvSpPr>
      <dsp:spPr>
        <a:xfrm>
          <a:off x="2865118" y="595"/>
          <a:ext cx="5135874" cy="2321718"/>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605" tIns="14605" rIns="14605" bIns="14605" numCol="1" spcCol="1270" anchor="t" anchorCtr="0">
          <a:noAutofit/>
        </a:bodyPr>
        <a:lstStyle/>
        <a:p>
          <a:pPr marL="228600" lvl="1" indent="-228600" algn="l" defTabSz="1022350">
            <a:lnSpc>
              <a:spcPct val="90000"/>
            </a:lnSpc>
            <a:spcBef>
              <a:spcPct val="0"/>
            </a:spcBef>
            <a:spcAft>
              <a:spcPct val="15000"/>
            </a:spcAft>
            <a:buChar char="••"/>
          </a:pPr>
          <a:r>
            <a:rPr lang="en-US" sz="2300" kern="1200" dirty="0" smtClean="0"/>
            <a:t>number value with small quantities</a:t>
          </a:r>
          <a:endParaRPr lang="en-US" sz="2300" kern="1200" dirty="0"/>
        </a:p>
        <a:p>
          <a:pPr marL="228600" lvl="1" indent="-228600" algn="l" defTabSz="1022350">
            <a:lnSpc>
              <a:spcPct val="90000"/>
            </a:lnSpc>
            <a:spcBef>
              <a:spcPct val="0"/>
            </a:spcBef>
            <a:spcAft>
              <a:spcPct val="15000"/>
            </a:spcAft>
            <a:buChar char="••"/>
          </a:pPr>
          <a:r>
            <a:rPr lang="en-US" sz="2300" kern="1200" dirty="0" smtClean="0"/>
            <a:t>basic counting </a:t>
          </a:r>
          <a:endParaRPr lang="en-US" sz="2300" kern="1200" dirty="0"/>
        </a:p>
        <a:p>
          <a:pPr marL="228600" lvl="1" indent="-228600" algn="l" defTabSz="1022350">
            <a:lnSpc>
              <a:spcPct val="90000"/>
            </a:lnSpc>
            <a:spcBef>
              <a:spcPct val="0"/>
            </a:spcBef>
            <a:spcAft>
              <a:spcPct val="15000"/>
            </a:spcAft>
            <a:buChar char="••"/>
          </a:pPr>
          <a:r>
            <a:rPr lang="en-US" sz="2300" kern="1200" dirty="0" smtClean="0"/>
            <a:t>approximation of magnitude </a:t>
          </a:r>
          <a:endParaRPr lang="en-US" sz="2300" kern="1200" dirty="0"/>
        </a:p>
      </dsp:txBody>
      <dsp:txXfrm>
        <a:off x="2865118" y="595"/>
        <a:ext cx="5135874" cy="2321718"/>
      </dsp:txXfrm>
    </dsp:sp>
    <dsp:sp modelId="{954322EB-87F2-40BC-B987-F9ACBCC7E707}">
      <dsp:nvSpPr>
        <dsp:cNvPr id="0" name=""/>
        <dsp:cNvSpPr/>
      </dsp:nvSpPr>
      <dsp:spPr>
        <a:xfrm>
          <a:off x="381003" y="76190"/>
          <a:ext cx="2560312" cy="23217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85725" rIns="171450" bIns="85725" numCol="1" spcCol="1270" anchor="ctr" anchorCtr="0">
          <a:noAutofit/>
        </a:bodyPr>
        <a:lstStyle/>
        <a:p>
          <a:pPr lvl="0" algn="ctr" defTabSz="2000250">
            <a:lnSpc>
              <a:spcPct val="90000"/>
            </a:lnSpc>
            <a:spcBef>
              <a:spcPct val="0"/>
            </a:spcBef>
            <a:spcAft>
              <a:spcPct val="35000"/>
            </a:spcAft>
          </a:pPr>
          <a:r>
            <a:rPr lang="en-US" sz="4500" kern="1200" dirty="0" smtClean="0"/>
            <a:t>Informal </a:t>
          </a:r>
          <a:endParaRPr lang="en-US" sz="4500" kern="1200" dirty="0"/>
        </a:p>
      </dsp:txBody>
      <dsp:txXfrm>
        <a:off x="381003" y="76190"/>
        <a:ext cx="2560312" cy="2321718"/>
      </dsp:txXfrm>
    </dsp:sp>
    <dsp:sp modelId="{7C215C97-D000-4C26-972B-0C014E1CE38B}">
      <dsp:nvSpPr>
        <dsp:cNvPr id="0" name=""/>
        <dsp:cNvSpPr/>
      </dsp:nvSpPr>
      <dsp:spPr>
        <a:xfrm>
          <a:off x="2971798" y="2554485"/>
          <a:ext cx="4983480" cy="2321718"/>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605" tIns="14605" rIns="14605" bIns="14605" numCol="1" spcCol="1270" anchor="t" anchorCtr="0">
          <a:noAutofit/>
        </a:bodyPr>
        <a:lstStyle/>
        <a:p>
          <a:pPr marL="228600" lvl="1" indent="-228600" algn="l" defTabSz="1022350">
            <a:lnSpc>
              <a:spcPct val="90000"/>
            </a:lnSpc>
            <a:spcBef>
              <a:spcPct val="0"/>
            </a:spcBef>
            <a:spcAft>
              <a:spcPct val="15000"/>
            </a:spcAft>
            <a:buChar char="••"/>
          </a:pPr>
          <a:r>
            <a:rPr lang="en-US" sz="2300" kern="1200" dirty="0" smtClean="0"/>
            <a:t>Place value </a:t>
          </a:r>
          <a:endParaRPr lang="en-US" sz="2300" kern="1200" dirty="0"/>
        </a:p>
        <a:p>
          <a:pPr marL="228600" lvl="1" indent="-228600" algn="l" defTabSz="1022350">
            <a:lnSpc>
              <a:spcPct val="90000"/>
            </a:lnSpc>
            <a:spcBef>
              <a:spcPct val="0"/>
            </a:spcBef>
            <a:spcAft>
              <a:spcPct val="15000"/>
            </a:spcAft>
            <a:buChar char="••"/>
          </a:pPr>
          <a:r>
            <a:rPr lang="en-US" sz="2300" kern="1200" dirty="0" smtClean="0"/>
            <a:t>compose and decompose numbers </a:t>
          </a:r>
          <a:endParaRPr lang="en-US" sz="2300" kern="1200" dirty="0"/>
        </a:p>
        <a:p>
          <a:pPr marL="228600" lvl="1" indent="-228600" algn="l" defTabSz="1022350">
            <a:lnSpc>
              <a:spcPct val="90000"/>
            </a:lnSpc>
            <a:spcBef>
              <a:spcPct val="0"/>
            </a:spcBef>
            <a:spcAft>
              <a:spcPct val="15000"/>
            </a:spcAft>
            <a:buChar char="••"/>
          </a:pPr>
          <a:r>
            <a:rPr lang="en-US" sz="2300" kern="1200" dirty="0" smtClean="0"/>
            <a:t>Whole number operations </a:t>
          </a:r>
          <a:endParaRPr lang="en-US" sz="2300" kern="1200" dirty="0"/>
        </a:p>
        <a:p>
          <a:pPr marL="228600" lvl="1" indent="-228600" algn="l" defTabSz="1022350">
            <a:lnSpc>
              <a:spcPct val="90000"/>
            </a:lnSpc>
            <a:spcBef>
              <a:spcPct val="0"/>
            </a:spcBef>
            <a:spcAft>
              <a:spcPct val="15000"/>
            </a:spcAft>
            <a:buChar char="••"/>
          </a:pPr>
          <a:r>
            <a:rPr lang="en-US" sz="2300" kern="1200" dirty="0" smtClean="0"/>
            <a:t>commutative, associative and distributive properties </a:t>
          </a:r>
          <a:endParaRPr lang="en-US" sz="2300" kern="1200" dirty="0"/>
        </a:p>
      </dsp:txBody>
      <dsp:txXfrm>
        <a:off x="2971798" y="2554485"/>
        <a:ext cx="4983480" cy="2321718"/>
      </dsp:txXfrm>
    </dsp:sp>
    <dsp:sp modelId="{9E2616CD-1D31-4447-8EC7-5AF4B433B1DF}">
      <dsp:nvSpPr>
        <dsp:cNvPr id="0" name=""/>
        <dsp:cNvSpPr/>
      </dsp:nvSpPr>
      <dsp:spPr>
        <a:xfrm>
          <a:off x="350521" y="2554485"/>
          <a:ext cx="2621277" cy="23217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85725" rIns="171450" bIns="85725" numCol="1" spcCol="1270" anchor="ctr" anchorCtr="0">
          <a:noAutofit/>
        </a:bodyPr>
        <a:lstStyle/>
        <a:p>
          <a:pPr lvl="0" algn="ctr" defTabSz="2000250">
            <a:lnSpc>
              <a:spcPct val="90000"/>
            </a:lnSpc>
            <a:spcBef>
              <a:spcPct val="0"/>
            </a:spcBef>
            <a:spcAft>
              <a:spcPct val="35000"/>
            </a:spcAft>
          </a:pPr>
          <a:r>
            <a:rPr lang="en-US" sz="4500" kern="1200" dirty="0" smtClean="0"/>
            <a:t>Formal	</a:t>
          </a:r>
          <a:endParaRPr lang="en-US" sz="4500" kern="1200" dirty="0"/>
        </a:p>
      </dsp:txBody>
      <dsp:txXfrm>
        <a:off x="350521" y="2554485"/>
        <a:ext cx="2621277" cy="232171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7D4BFD4-D20C-4955-9576-263083BF1DC4}">
      <dsp:nvSpPr>
        <dsp:cNvPr id="0" name=""/>
        <dsp:cNvSpPr/>
      </dsp:nvSpPr>
      <dsp:spPr>
        <a:xfrm>
          <a:off x="1" y="1142993"/>
          <a:ext cx="4353520" cy="1741408"/>
        </a:xfrm>
        <a:prstGeom prst="homePlate">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8694" tIns="109347" rIns="54674" bIns="109347" numCol="1" spcCol="1270" anchor="ctr" anchorCtr="0">
          <a:noAutofit/>
        </a:bodyPr>
        <a:lstStyle/>
        <a:p>
          <a:pPr lvl="0" algn="ctr" defTabSz="1822450">
            <a:lnSpc>
              <a:spcPct val="90000"/>
            </a:lnSpc>
            <a:spcBef>
              <a:spcPct val="0"/>
            </a:spcBef>
            <a:spcAft>
              <a:spcPct val="35000"/>
            </a:spcAft>
          </a:pPr>
          <a:r>
            <a:rPr lang="en-US" sz="4100" kern="1200" dirty="0" smtClean="0"/>
            <a:t>Conceptual knowledge leads to </a:t>
          </a:r>
          <a:endParaRPr lang="en-US" sz="4100" kern="1200" dirty="0"/>
        </a:p>
      </dsp:txBody>
      <dsp:txXfrm>
        <a:off x="1" y="1142993"/>
        <a:ext cx="4353520" cy="1741408"/>
      </dsp:txXfrm>
    </dsp:sp>
    <dsp:sp modelId="{6F7A44FE-D004-4F99-88C2-6F9E970ADA54}">
      <dsp:nvSpPr>
        <dsp:cNvPr id="0" name=""/>
        <dsp:cNvSpPr/>
      </dsp:nvSpPr>
      <dsp:spPr>
        <a:xfrm>
          <a:off x="3488947" y="1161295"/>
          <a:ext cx="4353520" cy="1741408"/>
        </a:xfrm>
        <a:prstGeom prst="chevron">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4021" tIns="109347" rIns="54674" bIns="109347" numCol="1" spcCol="1270" anchor="ctr" anchorCtr="0">
          <a:noAutofit/>
        </a:bodyPr>
        <a:lstStyle/>
        <a:p>
          <a:pPr lvl="0" algn="ctr" defTabSz="1822450">
            <a:lnSpc>
              <a:spcPct val="90000"/>
            </a:lnSpc>
            <a:spcBef>
              <a:spcPct val="0"/>
            </a:spcBef>
            <a:spcAft>
              <a:spcPct val="35000"/>
            </a:spcAft>
          </a:pPr>
          <a:r>
            <a:rPr lang="en-US" sz="4100" kern="1200" dirty="0" smtClean="0"/>
            <a:t>Procedural Knowledge </a:t>
          </a:r>
          <a:endParaRPr lang="en-US" sz="4100" kern="1200" dirty="0"/>
        </a:p>
      </dsp:txBody>
      <dsp:txXfrm>
        <a:off x="3488947" y="1161295"/>
        <a:ext cx="4353520" cy="1741408"/>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C5BC8E7-774F-4CE9-B9F0-16E9FB79949F}">
      <dsp:nvSpPr>
        <dsp:cNvPr id="0" name=""/>
        <dsp:cNvSpPr/>
      </dsp:nvSpPr>
      <dsp:spPr>
        <a:xfrm>
          <a:off x="0" y="3020058"/>
          <a:ext cx="8077200" cy="19814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808" tIns="241808" rIns="241808" bIns="241808" numCol="1" spcCol="1270" anchor="ctr" anchorCtr="0">
          <a:noAutofit/>
        </a:bodyPr>
        <a:lstStyle/>
        <a:p>
          <a:pPr lvl="0" algn="ctr" defTabSz="1511300">
            <a:lnSpc>
              <a:spcPct val="90000"/>
            </a:lnSpc>
            <a:spcBef>
              <a:spcPct val="0"/>
            </a:spcBef>
            <a:spcAft>
              <a:spcPct val="35000"/>
            </a:spcAft>
          </a:pPr>
          <a:r>
            <a:rPr lang="en-US" sz="3400" kern="1200" dirty="0" smtClean="0"/>
            <a:t>Visual representations with direction instruction </a:t>
          </a:r>
          <a:endParaRPr lang="en-US" sz="3400" kern="1200" dirty="0"/>
        </a:p>
      </dsp:txBody>
      <dsp:txXfrm>
        <a:off x="0" y="3020058"/>
        <a:ext cx="8077200" cy="1070002"/>
      </dsp:txXfrm>
    </dsp:sp>
    <dsp:sp modelId="{30B0918F-DD4A-4C60-A4AF-3D7EDB6E0A85}">
      <dsp:nvSpPr>
        <dsp:cNvPr id="0" name=""/>
        <dsp:cNvSpPr/>
      </dsp:nvSpPr>
      <dsp:spPr>
        <a:xfrm>
          <a:off x="0" y="4050430"/>
          <a:ext cx="8077200" cy="91148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38100" rIns="213360" bIns="38100" numCol="1" spcCol="1270" anchor="ctr" anchorCtr="0">
          <a:noAutofit/>
        </a:bodyPr>
        <a:lstStyle/>
        <a:p>
          <a:pPr lvl="0" algn="ctr" defTabSz="1333500">
            <a:lnSpc>
              <a:spcPct val="90000"/>
            </a:lnSpc>
            <a:spcBef>
              <a:spcPct val="0"/>
            </a:spcBef>
            <a:spcAft>
              <a:spcPct val="35000"/>
            </a:spcAft>
          </a:pPr>
          <a:r>
            <a:rPr lang="en-US" sz="3000" kern="1200" dirty="0" smtClean="0"/>
            <a:t>Very positive effects </a:t>
          </a:r>
          <a:endParaRPr lang="en-US" sz="3000" kern="1200" dirty="0"/>
        </a:p>
      </dsp:txBody>
      <dsp:txXfrm>
        <a:off x="0" y="4050430"/>
        <a:ext cx="8077200" cy="911483"/>
      </dsp:txXfrm>
    </dsp:sp>
    <dsp:sp modelId="{52D0C8B9-404C-412B-8CF5-BDB76B09B2FD}">
      <dsp:nvSpPr>
        <dsp:cNvPr id="0" name=""/>
        <dsp:cNvSpPr/>
      </dsp:nvSpPr>
      <dsp:spPr>
        <a:xfrm rot="10800000">
          <a:off x="0" y="2256"/>
          <a:ext cx="8077200" cy="3047524"/>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808" tIns="241808" rIns="241808" bIns="241808" numCol="1" spcCol="1270" anchor="ctr" anchorCtr="0">
          <a:noAutofit/>
        </a:bodyPr>
        <a:lstStyle/>
        <a:p>
          <a:pPr lvl="0" algn="ctr" defTabSz="1511300">
            <a:lnSpc>
              <a:spcPct val="90000"/>
            </a:lnSpc>
            <a:spcBef>
              <a:spcPct val="0"/>
            </a:spcBef>
            <a:spcAft>
              <a:spcPct val="35000"/>
            </a:spcAft>
          </a:pPr>
          <a:r>
            <a:rPr lang="en-US" sz="3400" kern="1200" dirty="0" smtClean="0"/>
            <a:t>Explicit systematic instruction </a:t>
          </a:r>
          <a:endParaRPr lang="en-US" sz="3400" kern="1200" dirty="0"/>
        </a:p>
      </dsp:txBody>
      <dsp:txXfrm>
        <a:off x="0" y="2256"/>
        <a:ext cx="8077200" cy="1069681"/>
      </dsp:txXfrm>
    </dsp:sp>
    <dsp:sp modelId="{BDF08749-5FB7-4930-BB96-C6D1228A85B7}">
      <dsp:nvSpPr>
        <dsp:cNvPr id="0" name=""/>
        <dsp:cNvSpPr/>
      </dsp:nvSpPr>
      <dsp:spPr>
        <a:xfrm>
          <a:off x="0" y="1071937"/>
          <a:ext cx="4038600" cy="91120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38100" rIns="213360" bIns="38100" numCol="1" spcCol="1270" anchor="ctr" anchorCtr="0">
          <a:noAutofit/>
        </a:bodyPr>
        <a:lstStyle/>
        <a:p>
          <a:pPr lvl="0" algn="ctr" defTabSz="1333500">
            <a:lnSpc>
              <a:spcPct val="90000"/>
            </a:lnSpc>
            <a:spcBef>
              <a:spcPct val="0"/>
            </a:spcBef>
            <a:spcAft>
              <a:spcPct val="35000"/>
            </a:spcAft>
          </a:pPr>
          <a:r>
            <a:rPr lang="en-US" sz="3000" kern="1200" dirty="0" smtClean="0"/>
            <a:t>improve the performance of student with MLD</a:t>
          </a:r>
          <a:endParaRPr lang="en-US" sz="3000" kern="1200" dirty="0"/>
        </a:p>
      </dsp:txBody>
      <dsp:txXfrm>
        <a:off x="0" y="1071937"/>
        <a:ext cx="4038600" cy="911209"/>
      </dsp:txXfrm>
    </dsp:sp>
    <dsp:sp modelId="{01B13B7F-9793-4C0B-BD12-4B96668A41F6}">
      <dsp:nvSpPr>
        <dsp:cNvPr id="0" name=""/>
        <dsp:cNvSpPr/>
      </dsp:nvSpPr>
      <dsp:spPr>
        <a:xfrm>
          <a:off x="4038600" y="1071937"/>
          <a:ext cx="4038600" cy="91120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38100" rIns="213360" bIns="38100" numCol="1" spcCol="1270" anchor="ctr" anchorCtr="0">
          <a:noAutofit/>
        </a:bodyPr>
        <a:lstStyle/>
        <a:p>
          <a:pPr lvl="0" algn="ctr" defTabSz="1333500">
            <a:lnSpc>
              <a:spcPct val="90000"/>
            </a:lnSpc>
            <a:spcBef>
              <a:spcPct val="0"/>
            </a:spcBef>
            <a:spcAft>
              <a:spcPct val="35000"/>
            </a:spcAft>
          </a:pPr>
          <a:r>
            <a:rPr lang="en-US" sz="3000" kern="1200" dirty="0" smtClean="0"/>
            <a:t>positive effects using direct instruction </a:t>
          </a:r>
          <a:endParaRPr lang="en-US" sz="3000" kern="1200" dirty="0"/>
        </a:p>
      </dsp:txBody>
      <dsp:txXfrm>
        <a:off x="4038600" y="1071937"/>
        <a:ext cx="4038600" cy="911209"/>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2AE3A5F-2F64-4A59-8C78-59383429B057}">
      <dsp:nvSpPr>
        <dsp:cNvPr id="0" name=""/>
        <dsp:cNvSpPr/>
      </dsp:nvSpPr>
      <dsp:spPr>
        <a:xfrm>
          <a:off x="628649" y="0"/>
          <a:ext cx="7124700" cy="40894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760311-10F7-4552-BE25-45B931824397}">
      <dsp:nvSpPr>
        <dsp:cNvPr id="0" name=""/>
        <dsp:cNvSpPr/>
      </dsp:nvSpPr>
      <dsp:spPr>
        <a:xfrm>
          <a:off x="474045" y="1226819"/>
          <a:ext cx="3614737" cy="1635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Taught using real word math </a:t>
          </a:r>
          <a:endParaRPr lang="en-US" sz="3100" kern="1200" dirty="0"/>
        </a:p>
      </dsp:txBody>
      <dsp:txXfrm>
        <a:off x="474045" y="1226819"/>
        <a:ext cx="3614737" cy="1635760"/>
      </dsp:txXfrm>
    </dsp:sp>
    <dsp:sp modelId="{768E0EDB-BDB3-4207-911C-02A6D19949A3}">
      <dsp:nvSpPr>
        <dsp:cNvPr id="0" name=""/>
        <dsp:cNvSpPr/>
      </dsp:nvSpPr>
      <dsp:spPr>
        <a:xfrm>
          <a:off x="4293217" y="1226819"/>
          <a:ext cx="3614737" cy="1635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High performance on test that had similar real world problems </a:t>
          </a:r>
          <a:endParaRPr lang="en-US" sz="3100" kern="1200" dirty="0"/>
        </a:p>
      </dsp:txBody>
      <dsp:txXfrm>
        <a:off x="4293217" y="1226819"/>
        <a:ext cx="3614737" cy="163576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2AE3A5F-2F64-4A59-8C78-59383429B057}">
      <dsp:nvSpPr>
        <dsp:cNvPr id="0" name=""/>
        <dsp:cNvSpPr/>
      </dsp:nvSpPr>
      <dsp:spPr>
        <a:xfrm>
          <a:off x="628649" y="0"/>
          <a:ext cx="7124700" cy="40894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760311-10F7-4552-BE25-45B931824397}">
      <dsp:nvSpPr>
        <dsp:cNvPr id="0" name=""/>
        <dsp:cNvSpPr/>
      </dsp:nvSpPr>
      <dsp:spPr>
        <a:xfrm>
          <a:off x="102" y="1226819"/>
          <a:ext cx="4088680" cy="1635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Taught using real word math </a:t>
          </a:r>
          <a:endParaRPr lang="en-US" sz="3000" kern="1200" dirty="0"/>
        </a:p>
      </dsp:txBody>
      <dsp:txXfrm>
        <a:off x="102" y="1226819"/>
        <a:ext cx="4088680" cy="1635760"/>
      </dsp:txXfrm>
    </dsp:sp>
    <dsp:sp modelId="{768E0EDB-BDB3-4207-911C-02A6D19949A3}">
      <dsp:nvSpPr>
        <dsp:cNvPr id="0" name=""/>
        <dsp:cNvSpPr/>
      </dsp:nvSpPr>
      <dsp:spPr>
        <a:xfrm>
          <a:off x="4293217" y="965196"/>
          <a:ext cx="4088680" cy="215900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Low performance on measures of computation, simple word problem and equations solving </a:t>
          </a:r>
          <a:endParaRPr lang="en-US" sz="3000" kern="1200" dirty="0"/>
        </a:p>
      </dsp:txBody>
      <dsp:txXfrm>
        <a:off x="4293217" y="965196"/>
        <a:ext cx="4088680" cy="2159006"/>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8E8BA0B-BA41-4DD8-B28C-127303D47119}">
      <dsp:nvSpPr>
        <dsp:cNvPr id="0" name=""/>
        <dsp:cNvSpPr/>
      </dsp:nvSpPr>
      <dsp:spPr>
        <a:xfrm>
          <a:off x="1485304" y="496"/>
          <a:ext cx="3125390" cy="18752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r>
            <a:rPr lang="en-US" sz="4800" kern="1200" dirty="0" smtClean="0"/>
            <a:t>perceptional </a:t>
          </a:r>
          <a:endParaRPr lang="en-US" sz="4800" kern="1200" dirty="0"/>
        </a:p>
      </dsp:txBody>
      <dsp:txXfrm>
        <a:off x="1485304" y="496"/>
        <a:ext cx="3125390" cy="1875234"/>
      </dsp:txXfrm>
    </dsp:sp>
    <dsp:sp modelId="{B8A307C3-09CB-419C-9624-5E5E0DF01FDE}">
      <dsp:nvSpPr>
        <dsp:cNvPr id="0" name=""/>
        <dsp:cNvSpPr/>
      </dsp:nvSpPr>
      <dsp:spPr>
        <a:xfrm>
          <a:off x="1485304" y="2188269"/>
          <a:ext cx="3125390" cy="18752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r>
            <a:rPr lang="en-US" sz="4800" kern="1200" dirty="0" smtClean="0"/>
            <a:t>conceptual </a:t>
          </a:r>
          <a:endParaRPr lang="en-US" sz="4800" kern="1200" dirty="0"/>
        </a:p>
      </dsp:txBody>
      <dsp:txXfrm>
        <a:off x="1485304" y="2188269"/>
        <a:ext cx="3125390" cy="1875234"/>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472997B-14FE-4FAE-A146-B9AC30A2BF4F}">
      <dsp:nvSpPr>
        <dsp:cNvPr id="0" name=""/>
        <dsp:cNvSpPr/>
      </dsp:nvSpPr>
      <dsp:spPr>
        <a:xfrm>
          <a:off x="38" y="26637"/>
          <a:ext cx="3703141" cy="9504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134112" rIns="234696" bIns="134112" numCol="1" spcCol="1270" anchor="ctr" anchorCtr="0">
          <a:noAutofit/>
        </a:bodyPr>
        <a:lstStyle/>
        <a:p>
          <a:pPr lvl="0" algn="ctr" defTabSz="1466850">
            <a:lnSpc>
              <a:spcPct val="90000"/>
            </a:lnSpc>
            <a:spcBef>
              <a:spcPct val="0"/>
            </a:spcBef>
            <a:spcAft>
              <a:spcPct val="35000"/>
            </a:spcAft>
          </a:pPr>
          <a:r>
            <a:rPr lang="en-US" sz="3300" kern="1200" dirty="0" smtClean="0"/>
            <a:t>English </a:t>
          </a:r>
          <a:endParaRPr lang="en-US" sz="3300" kern="1200" dirty="0"/>
        </a:p>
      </dsp:txBody>
      <dsp:txXfrm>
        <a:off x="38" y="26637"/>
        <a:ext cx="3703141" cy="950400"/>
      </dsp:txXfrm>
    </dsp:sp>
    <dsp:sp modelId="{555035D2-5098-4FC1-B674-EEDD9AF918E3}">
      <dsp:nvSpPr>
        <dsp:cNvPr id="0" name=""/>
        <dsp:cNvSpPr/>
      </dsp:nvSpPr>
      <dsp:spPr>
        <a:xfrm>
          <a:off x="38" y="977037"/>
          <a:ext cx="3703141" cy="407632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6022" tIns="176022" rIns="234696" bIns="264033" numCol="1" spcCol="1270" anchor="t" anchorCtr="0">
          <a:noAutofit/>
        </a:bodyPr>
        <a:lstStyle/>
        <a:p>
          <a:pPr marL="285750" lvl="1" indent="-285750" algn="l" defTabSz="1466850">
            <a:lnSpc>
              <a:spcPct val="90000"/>
            </a:lnSpc>
            <a:spcBef>
              <a:spcPct val="0"/>
            </a:spcBef>
            <a:spcAft>
              <a:spcPct val="15000"/>
            </a:spcAft>
            <a:buChar char="••"/>
          </a:pPr>
          <a:r>
            <a:rPr lang="en-US" sz="3300" kern="1200" dirty="0" smtClean="0"/>
            <a:t>three forms for ten (ten, -teen and –</a:t>
          </a:r>
          <a:r>
            <a:rPr lang="en-US" sz="3300" kern="1200" dirty="0" err="1" smtClean="0"/>
            <a:t>ty</a:t>
          </a:r>
          <a:r>
            <a:rPr lang="en-US" sz="3300" kern="1200" dirty="0" smtClean="0"/>
            <a:t>)</a:t>
          </a:r>
          <a:endParaRPr lang="en-US" sz="3300" kern="1200" dirty="0"/>
        </a:p>
        <a:p>
          <a:pPr marL="285750" lvl="1" indent="-285750" algn="l" defTabSz="1466850">
            <a:lnSpc>
              <a:spcPct val="90000"/>
            </a:lnSpc>
            <a:spcBef>
              <a:spcPct val="0"/>
            </a:spcBef>
            <a:spcAft>
              <a:spcPct val="15000"/>
            </a:spcAft>
            <a:buChar char="••"/>
          </a:pPr>
          <a:r>
            <a:rPr lang="en-US" sz="3300" kern="1200" dirty="0" smtClean="0"/>
            <a:t>some numbers don’t make sense (eleven, twelve)</a:t>
          </a:r>
          <a:endParaRPr lang="en-US" sz="3300" kern="1200" dirty="0"/>
        </a:p>
        <a:p>
          <a:pPr marL="285750" lvl="1" indent="-285750" algn="l" defTabSz="1466850">
            <a:lnSpc>
              <a:spcPct val="90000"/>
            </a:lnSpc>
            <a:spcBef>
              <a:spcPct val="0"/>
            </a:spcBef>
            <a:spcAft>
              <a:spcPct val="15000"/>
            </a:spcAft>
            <a:buChar char="••"/>
          </a:pPr>
          <a:r>
            <a:rPr lang="en-US" sz="3300" kern="1200" dirty="0" smtClean="0"/>
            <a:t>teens are confusing (nineteen implies 91 not 19) </a:t>
          </a:r>
          <a:endParaRPr lang="en-US" sz="3300" kern="1200" dirty="0"/>
        </a:p>
      </dsp:txBody>
      <dsp:txXfrm>
        <a:off x="38" y="977037"/>
        <a:ext cx="3703141" cy="4076325"/>
      </dsp:txXfrm>
    </dsp:sp>
    <dsp:sp modelId="{128C176C-5EBA-441D-821D-A58AEFDCDD48}">
      <dsp:nvSpPr>
        <dsp:cNvPr id="0" name=""/>
        <dsp:cNvSpPr/>
      </dsp:nvSpPr>
      <dsp:spPr>
        <a:xfrm>
          <a:off x="4221619" y="26637"/>
          <a:ext cx="3703141" cy="9504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134112" rIns="234696" bIns="134112" numCol="1" spcCol="1270" anchor="ctr" anchorCtr="0">
          <a:noAutofit/>
        </a:bodyPr>
        <a:lstStyle/>
        <a:p>
          <a:pPr lvl="0" algn="ctr" defTabSz="1466850">
            <a:lnSpc>
              <a:spcPct val="90000"/>
            </a:lnSpc>
            <a:spcBef>
              <a:spcPct val="0"/>
            </a:spcBef>
            <a:spcAft>
              <a:spcPct val="35000"/>
            </a:spcAft>
          </a:pPr>
          <a:r>
            <a:rPr lang="en-US" sz="3300" kern="1200" dirty="0" smtClean="0"/>
            <a:t>Chinese </a:t>
          </a:r>
          <a:endParaRPr lang="en-US" sz="3300" kern="1200" dirty="0"/>
        </a:p>
      </dsp:txBody>
      <dsp:txXfrm>
        <a:off x="4221619" y="26637"/>
        <a:ext cx="3703141" cy="950400"/>
      </dsp:txXfrm>
    </dsp:sp>
    <dsp:sp modelId="{98648F48-8461-44F7-9C65-DDB2F035A324}">
      <dsp:nvSpPr>
        <dsp:cNvPr id="0" name=""/>
        <dsp:cNvSpPr/>
      </dsp:nvSpPr>
      <dsp:spPr>
        <a:xfrm>
          <a:off x="4221619" y="977037"/>
          <a:ext cx="3703141" cy="407632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6022" tIns="176022" rIns="234696" bIns="264033" numCol="1" spcCol="1270" anchor="t" anchorCtr="0">
          <a:noAutofit/>
        </a:bodyPr>
        <a:lstStyle/>
        <a:p>
          <a:pPr marL="285750" lvl="1" indent="-285750" algn="l" defTabSz="1466850">
            <a:lnSpc>
              <a:spcPct val="90000"/>
            </a:lnSpc>
            <a:spcBef>
              <a:spcPct val="0"/>
            </a:spcBef>
            <a:spcAft>
              <a:spcPct val="15000"/>
            </a:spcAft>
            <a:buChar char="••"/>
          </a:pPr>
          <a:r>
            <a:rPr lang="en-US" sz="3300" kern="1200" dirty="0" smtClean="0"/>
            <a:t>place value friendly </a:t>
          </a:r>
          <a:endParaRPr lang="en-US" sz="3300" kern="1200" dirty="0"/>
        </a:p>
        <a:p>
          <a:pPr marL="285750" lvl="1" indent="-285750" algn="l" defTabSz="1466850">
            <a:lnSpc>
              <a:spcPct val="90000"/>
            </a:lnSpc>
            <a:spcBef>
              <a:spcPct val="0"/>
            </a:spcBef>
            <a:spcAft>
              <a:spcPct val="15000"/>
            </a:spcAft>
            <a:buChar char="••"/>
          </a:pPr>
          <a:r>
            <a:rPr lang="en-US" sz="3300" kern="1200" dirty="0" smtClean="0"/>
            <a:t>simple two or three sound words </a:t>
          </a:r>
          <a:endParaRPr lang="en-US" sz="3300" kern="1200" dirty="0"/>
        </a:p>
        <a:p>
          <a:pPr marL="285750" lvl="1" indent="-285750" algn="l" defTabSz="1466850">
            <a:lnSpc>
              <a:spcPct val="90000"/>
            </a:lnSpc>
            <a:spcBef>
              <a:spcPct val="0"/>
            </a:spcBef>
            <a:spcAft>
              <a:spcPct val="15000"/>
            </a:spcAft>
            <a:buChar char="••"/>
          </a:pPr>
          <a:r>
            <a:rPr lang="en-US" sz="3300" kern="1200" dirty="0" smtClean="0"/>
            <a:t>logical system (22 is called 2 tens 2) </a:t>
          </a:r>
          <a:endParaRPr lang="en-US" sz="3300" kern="1200" dirty="0"/>
        </a:p>
      </dsp:txBody>
      <dsp:txXfrm>
        <a:off x="4221619" y="977037"/>
        <a:ext cx="3703141" cy="4076325"/>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92837A0-03BA-47EF-A5DE-0E5096560E51}">
      <dsp:nvSpPr>
        <dsp:cNvPr id="0" name=""/>
        <dsp:cNvSpPr/>
      </dsp:nvSpPr>
      <dsp:spPr>
        <a:xfrm>
          <a:off x="0" y="398759"/>
          <a:ext cx="8382000" cy="579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C49FF50C-9596-4927-9778-1C9BF11F140F}">
      <dsp:nvSpPr>
        <dsp:cNvPr id="0" name=""/>
        <dsp:cNvSpPr/>
      </dsp:nvSpPr>
      <dsp:spPr>
        <a:xfrm>
          <a:off x="399045" y="59279"/>
          <a:ext cx="7980900" cy="67896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1774" tIns="0" rIns="221774" bIns="0" numCol="1" spcCol="1270" anchor="ctr" anchorCtr="0">
          <a:noAutofit/>
        </a:bodyPr>
        <a:lstStyle/>
        <a:p>
          <a:pPr lvl="0" algn="l" defTabSz="800100">
            <a:lnSpc>
              <a:spcPct val="90000"/>
            </a:lnSpc>
            <a:spcBef>
              <a:spcPct val="0"/>
            </a:spcBef>
            <a:spcAft>
              <a:spcPct val="35000"/>
            </a:spcAft>
          </a:pPr>
          <a:r>
            <a:rPr lang="en-US" sz="1800" kern="1200" dirty="0" smtClean="0">
              <a:solidFill>
                <a:srgbClr val="002060"/>
              </a:solidFill>
            </a:rPr>
            <a:t>Major reorganization in children’s thinking occur at age 5 where cognitive structures created in earlier years are added to hierarchy</a:t>
          </a:r>
          <a:endParaRPr lang="en-US" sz="1800" kern="1200" dirty="0">
            <a:solidFill>
              <a:srgbClr val="002060"/>
            </a:solidFill>
          </a:endParaRPr>
        </a:p>
      </dsp:txBody>
      <dsp:txXfrm>
        <a:off x="399045" y="59279"/>
        <a:ext cx="7980900" cy="678960"/>
      </dsp:txXfrm>
    </dsp:sp>
    <dsp:sp modelId="{CCE9A241-93E7-4F22-8BD6-AD5C40367802}">
      <dsp:nvSpPr>
        <dsp:cNvPr id="0" name=""/>
        <dsp:cNvSpPr/>
      </dsp:nvSpPr>
      <dsp:spPr>
        <a:xfrm>
          <a:off x="0" y="1442039"/>
          <a:ext cx="8382000" cy="579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AF676CB-324D-40A4-A73D-37A1D8E8E97F}">
      <dsp:nvSpPr>
        <dsp:cNvPr id="0" name=""/>
        <dsp:cNvSpPr/>
      </dsp:nvSpPr>
      <dsp:spPr>
        <a:xfrm>
          <a:off x="399045" y="1102559"/>
          <a:ext cx="7980900" cy="67896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1774" tIns="0" rIns="221774" bIns="0" numCol="1" spcCol="1270" anchor="ctr" anchorCtr="0">
          <a:noAutofit/>
        </a:bodyPr>
        <a:lstStyle/>
        <a:p>
          <a:pPr lvl="0" algn="l" defTabSz="800100">
            <a:lnSpc>
              <a:spcPct val="90000"/>
            </a:lnSpc>
            <a:spcBef>
              <a:spcPct val="0"/>
            </a:spcBef>
            <a:spcAft>
              <a:spcPct val="35000"/>
            </a:spcAft>
          </a:pPr>
          <a:r>
            <a:rPr lang="en-US" sz="1800" kern="1200" dirty="0" smtClean="0">
              <a:solidFill>
                <a:srgbClr val="002060"/>
              </a:solidFill>
            </a:rPr>
            <a:t>This reorganization occurs every two years</a:t>
          </a:r>
          <a:endParaRPr lang="en-US" sz="1800" kern="1200" dirty="0">
            <a:solidFill>
              <a:srgbClr val="002060"/>
            </a:solidFill>
          </a:endParaRPr>
        </a:p>
      </dsp:txBody>
      <dsp:txXfrm>
        <a:off x="399045" y="1102559"/>
        <a:ext cx="7980900" cy="678960"/>
      </dsp:txXfrm>
    </dsp:sp>
    <dsp:sp modelId="{7FAAF922-703E-4DF6-A4A9-7727EB3E3BD2}">
      <dsp:nvSpPr>
        <dsp:cNvPr id="0" name=""/>
        <dsp:cNvSpPr/>
      </dsp:nvSpPr>
      <dsp:spPr>
        <a:xfrm>
          <a:off x="0" y="2485319"/>
          <a:ext cx="8382000" cy="579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127933D-78C2-43F2-8320-7ECCCBF20CB1}">
      <dsp:nvSpPr>
        <dsp:cNvPr id="0" name=""/>
        <dsp:cNvSpPr/>
      </dsp:nvSpPr>
      <dsp:spPr>
        <a:xfrm>
          <a:off x="399045" y="2145840"/>
          <a:ext cx="7980900" cy="67896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1774" tIns="0" rIns="221774" bIns="0" numCol="1" spcCol="1270" anchor="ctr" anchorCtr="0">
          <a:noAutofit/>
        </a:bodyPr>
        <a:lstStyle/>
        <a:p>
          <a:pPr lvl="0" algn="l" defTabSz="800100">
            <a:lnSpc>
              <a:spcPct val="90000"/>
            </a:lnSpc>
            <a:spcBef>
              <a:spcPct val="0"/>
            </a:spcBef>
            <a:spcAft>
              <a:spcPct val="35000"/>
            </a:spcAft>
          </a:pPr>
          <a:r>
            <a:rPr lang="en-US" sz="1800" kern="1200" dirty="0" smtClean="0">
              <a:solidFill>
                <a:srgbClr val="002060"/>
              </a:solidFill>
            </a:rPr>
            <a:t>60% of children progress at this rate; 20% slower; 20% faster</a:t>
          </a:r>
          <a:endParaRPr lang="en-US" sz="1800" kern="1200" dirty="0">
            <a:solidFill>
              <a:srgbClr val="002060"/>
            </a:solidFill>
          </a:endParaRPr>
        </a:p>
      </dsp:txBody>
      <dsp:txXfrm>
        <a:off x="399045" y="2145840"/>
        <a:ext cx="7980900" cy="67896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3704E20-C25C-47C4-B969-86E669F7D982}" type="datetimeFigureOut">
              <a:rPr lang="en-US"/>
              <a:pPr>
                <a:defRPr/>
              </a:pPr>
              <a:t>10/8/2012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BBDC8BF1-6700-46EF-916C-3F55B966F52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Too often we assume that the informal skill were already developed. Students with MLD actually need direct instruction in these skills </a:t>
            </a:r>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A079C29-984A-446B-8DBF-ABD73453D35D}" type="slidenum">
              <a:rPr lang="en-US" smtClean="0"/>
              <a:pPr fontAlgn="base">
                <a:spcBef>
                  <a:spcPct val="0"/>
                </a:spcBef>
                <a:spcAft>
                  <a:spcPct val="0"/>
                </a:spcAft>
                <a:defRPr/>
              </a:pPr>
              <a:t>36</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First the brains number lines doesn’t go into negative numbers </a:t>
            </a:r>
          </a:p>
          <a:p>
            <a:pPr eaLnBrk="1" hangingPunct="1">
              <a:spcBef>
                <a:spcPct val="0"/>
              </a:spcBef>
            </a:pPr>
            <a:r>
              <a:rPr lang="en-US" smtClean="0"/>
              <a:t>Second, the smaller numbers are equally spaced out but the larger numbers on the line are very close to each other. As a result when given two numbers to compare, if the number are small, the brain can quickly determine the larger number. If the numbers are larger it takes the brain longer to determine the larger number. </a:t>
            </a:r>
          </a:p>
          <a:p>
            <a:pPr eaLnBrk="1" hangingPunct="1">
              <a:spcBef>
                <a:spcPct val="0"/>
              </a:spcBef>
            </a:pPr>
            <a:r>
              <a:rPr lang="en-US" smtClean="0"/>
              <a:t>This has an impact on mathematical learning </a:t>
            </a:r>
          </a:p>
        </p:txBody>
      </p:sp>
      <p:sp>
        <p:nvSpPr>
          <p:cNvPr id="68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E974A12-CF97-4682-9613-5C1636D73FDA}" type="slidenum">
              <a:rPr lang="en-US" smtClean="0"/>
              <a:pPr fontAlgn="base">
                <a:spcBef>
                  <a:spcPct val="0"/>
                </a:spcBef>
                <a:spcAft>
                  <a:spcPct val="0"/>
                </a:spcAft>
                <a:defRPr/>
              </a:pPr>
              <a:t>59</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Typically teacher use metaphors such as money barrowed from a bank, temperatures below zero, or simply an extension of the number line to the left of zero. </a:t>
            </a:r>
          </a:p>
        </p:txBody>
      </p:sp>
      <p:sp>
        <p:nvSpPr>
          <p:cNvPr id="696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78CE2A-0642-474D-AFB5-65CD707BF0DE}" type="slidenum">
              <a:rPr lang="en-US" smtClean="0"/>
              <a:pPr fontAlgn="base">
                <a:spcBef>
                  <a:spcPct val="0"/>
                </a:spcBef>
                <a:spcAft>
                  <a:spcPct val="0"/>
                </a:spcAft>
                <a:defRPr/>
              </a:pPr>
              <a:t>60</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These are two types of number lines you find in a typical kindergarten classroom. The American number line starts at 0 but the Canadian number line starts at -10. Why would Canadian kindergarten children be able to understand negative numbers in kindergarten? If they can understand them then why can American children understand them? What type of experience would Canadian children with negative numbers?</a:t>
            </a:r>
          </a:p>
        </p:txBody>
      </p:sp>
      <p:sp>
        <p:nvSpPr>
          <p:cNvPr id="70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0A18016-E064-4DF8-814C-FFF91CC3282B}" type="slidenum">
              <a:rPr lang="en-US" smtClean="0"/>
              <a:pPr fontAlgn="base">
                <a:spcBef>
                  <a:spcPct val="0"/>
                </a:spcBef>
                <a:spcAft>
                  <a:spcPct val="0"/>
                </a:spcAft>
                <a:defRPr/>
              </a:pPr>
              <a:t>61</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eaLnBrk="1" fontAlgn="auto" hangingPunct="1">
              <a:spcBef>
                <a:spcPts val="0"/>
              </a:spcBef>
              <a:spcAft>
                <a:spcPts val="0"/>
              </a:spcAft>
              <a:defRPr/>
            </a:pPr>
            <a:r>
              <a:rPr lang="en-US" dirty="0" smtClean="0"/>
              <a:t>I want you to recite the alphabet and solve this two digit multiplication problem at the same time.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It is impossible because of where the brain stored multiplication facts in the same part of the brain used for language tasks like reciting the alphabet. We memorize facts using language.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This also explains why second language learns always revert to the first language to solve mathematical problems. It is less taxing on cognitive reserves.  They have to take in the problem in the second language, translate to the first language, calculate the problem and then translate to the second language, thus taking a longer period of time.</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When doing estimation, making approximations or determining the larger of two numbers the parietal lobes are activated on both right and left hemispheres. These are the number sense centers in the brain. They are naturally developed centers.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When doing exact calculations, the language processing areas in the frontal lobes are activated. As we became more sophisticated in our concept of number we needed to tie language to numbers. When we are problem solving we are using language. It is very difficult to do both calculations and language activates at the same time.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This doesn’t mean that children with language processing issues have number issue as it is different parts of the brain. It just may mean they have difficulty expressing the numbers. </a:t>
            </a:r>
            <a:endParaRPr lang="en-US" dirty="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7F2133D-FBC3-4845-B552-1401EE883264}" type="slidenum">
              <a:rPr lang="en-US" smtClean="0"/>
              <a:pPr fontAlgn="base">
                <a:spcBef>
                  <a:spcPct val="0"/>
                </a:spcBef>
                <a:spcAft>
                  <a:spcPct val="0"/>
                </a:spcAft>
                <a:defRPr/>
              </a:pPr>
              <a:t>70</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C9CC37-2B1F-43CF-AC5C-C5FC65DB48FD}" type="slidenum">
              <a:rPr lang="en-US" smtClean="0"/>
              <a:pPr fontAlgn="base">
                <a:spcBef>
                  <a:spcPct val="0"/>
                </a:spcBef>
                <a:spcAft>
                  <a:spcPct val="0"/>
                </a:spcAft>
                <a:defRPr/>
              </a:pPr>
              <a:t>71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0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168D6C-63DC-4E12-8511-627D4B2569FD}" type="slidenum">
              <a:rPr lang="en-US" smtClean="0"/>
              <a:pPr fontAlgn="base">
                <a:spcBef>
                  <a:spcPct val="0"/>
                </a:spcBef>
                <a:spcAft>
                  <a:spcPct val="0"/>
                </a:spcAft>
                <a:defRPr/>
              </a:pPr>
              <a:t>37</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Piaget notions of developmental appropriateness is challenges and proven to not be correct for math learning. Children are capable of understanding magnitude of number as young as 2 months.  Doesn’t mean the whole theory is wrong, just the notions of what we once thought was developmentally appropriate.</a:t>
            </a:r>
          </a:p>
          <a:p>
            <a:pPr eaLnBrk="1" hangingPunct="1">
              <a:spcBef>
                <a:spcPct val="0"/>
              </a:spcBef>
            </a:pPr>
            <a:r>
              <a:rPr lang="en-US" smtClean="0"/>
              <a:t>Vygotsky approaches have never been scientifically tested in classrooms. </a:t>
            </a:r>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72838A-217A-4293-B75D-DFA4E5785820}" type="slidenum">
              <a:rPr lang="en-US" smtClean="0"/>
              <a:pPr fontAlgn="base">
                <a:spcBef>
                  <a:spcPct val="0"/>
                </a:spcBef>
                <a:spcAft>
                  <a:spcPct val="0"/>
                </a:spcAft>
                <a:defRPr/>
              </a:pPr>
              <a:t>38</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Number sense and finger movement are both located in essentially the same part of the brain. Counting on finger dates back to early number sense development needed for survival.  e.g. while hunting are you going to have more luck going after one deer or five deer?</a:t>
            </a:r>
          </a:p>
          <a:p>
            <a:pPr eaLnBrk="1" hangingPunct="1">
              <a:spcBef>
                <a:spcPct val="0"/>
              </a:spcBef>
            </a:pPr>
            <a:endParaRPr lang="en-US" smtClean="0"/>
          </a:p>
          <a:p>
            <a:pPr eaLnBrk="1" hangingPunct="1">
              <a:spcBef>
                <a:spcPct val="0"/>
              </a:spcBef>
            </a:pPr>
            <a:r>
              <a:rPr lang="en-US" smtClean="0"/>
              <a:t>Numberosity is number sense; an understanding of magnitude. It activates soon after birth and is hardwired as an adaptation for survival in the human brain. </a:t>
            </a:r>
          </a:p>
          <a:p>
            <a:pPr eaLnBrk="1" hangingPunct="1">
              <a:spcBef>
                <a:spcPct val="0"/>
              </a:spcBef>
            </a:pPr>
            <a:endParaRPr lang="en-US" smtClean="0"/>
          </a:p>
          <a:p>
            <a:pPr eaLnBrk="1" hangingPunct="1">
              <a:spcBef>
                <a:spcPct val="0"/>
              </a:spcBef>
            </a:pPr>
            <a:r>
              <a:rPr lang="en-US" smtClean="0"/>
              <a:t>This is number sense…. a persons ability to recognize that something has changed in a small collection</a:t>
            </a:r>
          </a:p>
          <a:p>
            <a:pPr eaLnBrk="1" hangingPunct="1">
              <a:spcBef>
                <a:spcPct val="0"/>
              </a:spcBef>
            </a:pPr>
            <a:endParaRPr lang="en-US" smtClean="0"/>
          </a:p>
          <a:p>
            <a:pPr eaLnBrk="1" hangingPunct="1">
              <a:spcBef>
                <a:spcPct val="0"/>
              </a:spcBef>
            </a:pPr>
            <a:r>
              <a:rPr lang="en-US" smtClean="0"/>
              <a:t>We have number sense because numbers have meaning to us</a:t>
            </a:r>
          </a:p>
          <a:p>
            <a:pPr eaLnBrk="1" hangingPunct="1">
              <a:spcBef>
                <a:spcPct val="0"/>
              </a:spcBef>
            </a:pPr>
            <a:endParaRPr lang="en-US" smtClean="0"/>
          </a:p>
          <a:p>
            <a:pPr eaLnBrk="1" hangingPunct="1">
              <a:spcBef>
                <a:spcPct val="0"/>
              </a:spcBef>
            </a:pPr>
            <a:r>
              <a:rPr lang="en-US" smtClean="0"/>
              <a:t>the ability to compare the sizes of two collections shown simultaneously and the ability to remember number of objects presented successively in time</a:t>
            </a:r>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975BCC-2EBE-48FE-9016-2742331F74CB}" type="slidenum">
              <a:rPr lang="en-US" smtClean="0"/>
              <a:pPr fontAlgn="base">
                <a:spcBef>
                  <a:spcPct val="0"/>
                </a:spcBef>
                <a:spcAft>
                  <a:spcPct val="0"/>
                </a:spcAft>
                <a:defRPr/>
              </a:pPr>
              <a:t>46</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is an example of number sense. Quickly look at the quantities on the right and left. Which one has more? Your numerocity portion of the brain is activated. No language is needed to complete this task.</a:t>
            </a:r>
          </a:p>
        </p:txBody>
      </p:sp>
      <p:sp>
        <p:nvSpPr>
          <p:cNvPr id="63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ADB438D-8D9B-4B97-BA5B-68F8AC461174}" type="slidenum">
              <a:rPr lang="en-US" smtClean="0"/>
              <a:pPr fontAlgn="base">
                <a:spcBef>
                  <a:spcPct val="0"/>
                </a:spcBef>
                <a:spcAft>
                  <a:spcPct val="0"/>
                </a:spcAft>
                <a:defRPr/>
              </a:pPr>
              <a:t>47</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 numbers 1-4 can be instantly recognized.  Why? It is likely that subitizing is a primitive cerebral process while counting involves more sofisticated. Note that het last one was difficult to subitize. This is because the brain is wired for up to 4 objects. After four objects we cannot subitize random order of objects. </a:t>
            </a:r>
          </a:p>
          <a:p>
            <a:pPr eaLnBrk="1" hangingPunct="1">
              <a:spcBef>
                <a:spcPct val="0"/>
              </a:spcBef>
            </a:pPr>
            <a:endParaRPr lang="en-US" smtClean="0"/>
          </a:p>
          <a:p>
            <a:pPr eaLnBrk="1" hangingPunct="1">
              <a:spcBef>
                <a:spcPct val="0"/>
              </a:spcBef>
            </a:pPr>
            <a:r>
              <a:rPr lang="en-US" smtClean="0"/>
              <a:t>Brain scans indicate that when subitizing one to four items, areas in the visual cortex were activated while areas involving attention were quite. </a:t>
            </a:r>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F8F3FA-8CEA-4818-8CFF-9E19B541231D}" type="slidenum">
              <a:rPr lang="en-US" smtClean="0"/>
              <a:pPr fontAlgn="base">
                <a:spcBef>
                  <a:spcPct val="0"/>
                </a:spcBef>
                <a:spcAft>
                  <a:spcPct val="0"/>
                </a:spcAft>
                <a:defRPr/>
              </a:pPr>
              <a:t>49</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After the number of four items we no longer subitize and we count. When this happens we now require attention (executive functioning) and visual attention.</a:t>
            </a:r>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2D750FA-99A4-4D0D-BE06-844BADD69092}" type="slidenum">
              <a:rPr lang="en-US" smtClean="0"/>
              <a:pPr fontAlgn="base">
                <a:spcBef>
                  <a:spcPct val="0"/>
                </a:spcBef>
                <a:spcAft>
                  <a:spcPct val="0"/>
                </a:spcAft>
                <a:defRPr/>
              </a:pPr>
              <a:t>50</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perceptual subitizing involves recognizing a number without using other mathematical processes. You instantly recognizes the number (used by babies and animals); helps children separate collections of objects into single units and connects each unit with only one number word, thus developing the concept of counting. </a:t>
            </a:r>
          </a:p>
          <a:p>
            <a:pPr eaLnBrk="1" hangingPunct="1">
              <a:spcBef>
                <a:spcPct val="0"/>
              </a:spcBef>
            </a:pPr>
            <a:endParaRPr lang="en-US" smtClean="0"/>
          </a:p>
          <a:p>
            <a:pPr eaLnBrk="1" hangingPunct="1">
              <a:spcBef>
                <a:spcPct val="0"/>
              </a:spcBef>
            </a:pPr>
            <a:r>
              <a:rPr lang="en-US" smtClean="0"/>
              <a:t>conceptual subitizing allows one to know the number of a collection by recognizing a familiar pattern (like on dice) </a:t>
            </a:r>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5FDE7A-AC75-4191-8EAB-850238042017}" type="slidenum">
              <a:rPr lang="en-US" smtClean="0"/>
              <a:pPr fontAlgn="base">
                <a:spcBef>
                  <a:spcPct val="0"/>
                </a:spcBef>
                <a:spcAft>
                  <a:spcPct val="0"/>
                </a:spcAft>
                <a:defRPr/>
              </a:pPr>
              <a:t>51</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read the following list of numbers allowed. Now I am going to cover them up. You have 20 seconds to try to memorize this list of numbers. Now write down the list of numbers on your exit slip. How many did you remember?</a:t>
            </a:r>
          </a:p>
          <a:p>
            <a:pPr eaLnBrk="1" hangingPunct="1">
              <a:spcBef>
                <a:spcPct val="0"/>
              </a:spcBef>
            </a:pPr>
            <a:endParaRPr lang="en-US" smtClean="0"/>
          </a:p>
          <a:p>
            <a:pPr eaLnBrk="1" hangingPunct="1">
              <a:spcBef>
                <a:spcPct val="0"/>
              </a:spcBef>
            </a:pPr>
            <a:r>
              <a:rPr lang="en-US" smtClean="0"/>
              <a:t>When you are trying to remember these numbers you are using a verbal memory loop.  Your short term memory is very short so you must rehearse the numbers to remember them but you only have 2 seconds to rehearse these numbers. Most English speakers can only remember up to 7 digits. The English words are too long and many have multiple syllables. Numbers in Chinese are very short. Because of this they can retain up to 12 numbers at one time. </a:t>
            </a:r>
          </a:p>
          <a:p>
            <a:pPr eaLnBrk="1" hangingPunct="1">
              <a:spcBef>
                <a:spcPct val="0"/>
              </a:spcBef>
            </a:pPr>
            <a:endParaRPr lang="en-US" smtClean="0"/>
          </a:p>
          <a:p>
            <a:pPr eaLnBrk="1" hangingPunct="1">
              <a:spcBef>
                <a:spcPct val="0"/>
              </a:spcBef>
            </a:pPr>
            <a:r>
              <a:rPr lang="en-US" smtClean="0"/>
              <a:t>Chinese speakers process numbers in a different part of the brain than Englsih speakers. </a:t>
            </a: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B22923A-B19B-4347-B108-772F5522F056}" type="slidenum">
              <a:rPr lang="en-US" smtClean="0"/>
              <a:pPr fontAlgn="base">
                <a:spcBef>
                  <a:spcPct val="0"/>
                </a:spcBef>
                <a:spcAft>
                  <a:spcPct val="0"/>
                </a:spcAft>
                <a:defRPr/>
              </a:pPr>
              <a:t>56</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BE12B76F-B0D7-43E8-825F-A14A354FE552}" type="datetimeFigureOut">
              <a:rPr lang="en-US"/>
              <a:pPr>
                <a:defRPr/>
              </a:pPr>
              <a:t>10/8/2012</a:t>
            </a:fld>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6B41D74E-8EBA-4692-A567-3DEECBC6E98E}"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3AD4CF6-462C-4D69-A74A-5098F4C845F4}" type="datetimeFigureOut">
              <a:rPr lang="en-US"/>
              <a:pPr>
                <a:defRPr/>
              </a:pPr>
              <a:t>10/8/2012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BEBC0A07-7ED8-462A-8FFC-989518E593F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495AB4E-F252-42EE-A428-531E42AD037C}" type="datetimeFigureOut">
              <a:rPr lang="en-US"/>
              <a:pPr>
                <a:defRPr/>
              </a:pPr>
              <a:t>10/8/2012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1CEE074-71B2-4B54-BEE9-2C39268F031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9A6858C-94DD-4219-BE95-C578B40ECAEC}" type="datetimeFigureOut">
              <a:rPr lang="en-US"/>
              <a:pPr>
                <a:defRPr/>
              </a:pPr>
              <a:t>10/8/2012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656C7E8-A57F-4930-A07A-D6EB3B87FC5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fld id="{1253B426-0FF3-4C8B-8455-9B8BBC126D87}" type="datetimeFigureOut">
              <a:rPr lang="en-US"/>
              <a:pPr>
                <a:defRPr/>
              </a:pPr>
              <a:t>10/8/2012</a:t>
            </a:fld>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B941F8F7-1398-4E06-A17D-71B705479028}"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92054BA-0F23-4327-BA4B-26CB1F9CB5E2}" type="datetimeFigureOut">
              <a:rPr lang="en-US"/>
              <a:pPr>
                <a:defRPr/>
              </a:pPr>
              <a:t>10/8/2012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44BD425A-A8F4-49AC-83C6-2A1F88D9B2B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6CE5DAB6-0419-4DDD-8AA9-0350BD39A9A6}" type="datetimeFigureOut">
              <a:rPr lang="en-US"/>
              <a:pPr>
                <a:defRPr/>
              </a:pPr>
              <a:t>10/8/2012</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79FE7DCF-0AA0-44C6-ADFD-DF53B394B66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EC396978-B03F-4EE4-8FE1-A6742A7C087D}" type="datetimeFigureOut">
              <a:rPr lang="en-US"/>
              <a:pPr>
                <a:defRPr/>
              </a:pPr>
              <a:t>10/8/2012</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AE2046E3-D041-4D11-9A05-B1B91E59E88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6DAD458A-BCE1-446B-86E8-CAA10C802782}" type="datetimeFigureOut">
              <a:rPr lang="en-US"/>
              <a:pPr>
                <a:defRPr/>
              </a:pPr>
              <a:t>10/8/2012</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6E3DE8A5-BB14-4CDE-9CF4-77225FA34BE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0DDDC92F-8CEA-434B-B4B2-F6111C84C716}" type="datetimeFigureOut">
              <a:rPr lang="en-US"/>
              <a:pPr>
                <a:defRPr/>
              </a:pPr>
              <a:t>10/8/2012</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ACF87B99-56D4-4446-B2ED-525ACA9215E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4E53F568-93F5-4749-9DCB-A6B5E5938604}" type="datetimeFigureOut">
              <a:rPr lang="en-US"/>
              <a:pPr>
                <a:defRPr/>
              </a:pPr>
              <a:t>10/8/2012</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98BF2E31-9DBF-4347-A5DA-08282728269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fld id="{A8FAC8F4-F737-4F2C-A2B9-BF909F61B64D}" type="datetimeFigureOut">
              <a:rPr lang="en-US"/>
              <a:pPr>
                <a:defRPr/>
              </a:pPr>
              <a:t>10/8/2012</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3B790F3B-3FAC-462A-BCB1-BCF278E8E8F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1" r:id="rId2"/>
    <p:sldLayoutId id="2147483699" r:id="rId3"/>
    <p:sldLayoutId id="2147483692" r:id="rId4"/>
    <p:sldLayoutId id="2147483693" r:id="rId5"/>
    <p:sldLayoutId id="2147483694" r:id="rId6"/>
    <p:sldLayoutId id="2147483695" r:id="rId7"/>
    <p:sldLayoutId id="2147483700" r:id="rId8"/>
    <p:sldLayoutId id="2147483701" r:id="rId9"/>
    <p:sldLayoutId id="2147483696" r:id="rId10"/>
    <p:sldLayoutId id="2147483697"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3.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4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5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5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amazon.com/gp/reader/1412953065/ref=sib_dp_pt" TargetMode="External"/><Relationship Id="rId1" Type="http://schemas.openxmlformats.org/officeDocument/2006/relationships/slideLayout" Target="../slideLayouts/slideLayout6.xml"/><Relationship Id="rId5" Type="http://schemas.openxmlformats.org/officeDocument/2006/relationships/image" Target="../media/image3.jpeg"/><Relationship Id="rId4" Type="http://schemas.openxmlformats.org/officeDocument/2006/relationships/hyperlink" Target="http://www.amazon.com/Teaching-Learners-Who-Struggle-Mathematics/dp/0136135773/ref=sr_1_1?s=books&amp;ie=UTF8&amp;qid=1349756618&amp;sr=1-1&amp;keywords=teaching+learners+who+struggle+with+mathematics+systematic+intervention+and+remediation" TargetMode="Externa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6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71.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2.wmf"/><Relationship Id="rId4" Type="http://schemas.openxmlformats.org/officeDocument/2006/relationships/image" Target="../media/image41.wmf"/></Relationships>
</file>

<file path=ppt/slides/_rels/slide72.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image" Target="../media/image43.jpeg"/><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2"/>
          <p:cNvSpPr>
            <a:spLocks noGrp="1"/>
          </p:cNvSpPr>
          <p:nvPr>
            <p:ph type="subTitle" idx="1"/>
          </p:nvPr>
        </p:nvSpPr>
        <p:spPr/>
        <p:txBody>
          <a:bodyPr/>
          <a:lstStyle/>
          <a:p>
            <a:pPr eaLnBrk="1" hangingPunct="1"/>
            <a:endParaRPr lang="en-US" dirty="0" smtClean="0"/>
          </a:p>
          <a:p>
            <a:pPr eaLnBrk="1" hangingPunct="1"/>
            <a:r>
              <a:rPr lang="en-US" dirty="0" smtClean="0"/>
              <a:t>Oct 9, </a:t>
            </a:r>
            <a:r>
              <a:rPr lang="en-US" dirty="0" smtClean="0"/>
              <a:t>2012</a:t>
            </a:r>
          </a:p>
          <a:p>
            <a:pPr eaLnBrk="1" hangingPunct="1"/>
            <a:r>
              <a:rPr lang="en-US" dirty="0" smtClean="0"/>
              <a:t>4:30-6:30</a:t>
            </a:r>
            <a:endParaRPr lang="en-US" dirty="0" smtClean="0"/>
          </a:p>
        </p:txBody>
      </p:sp>
      <p:sp>
        <p:nvSpPr>
          <p:cNvPr id="2" name="Title 1"/>
          <p:cNvSpPr>
            <a:spLocks noGrp="1"/>
          </p:cNvSpPr>
          <p:nvPr>
            <p:ph type="ctrTitle"/>
          </p:nvPr>
        </p:nvSpPr>
        <p:spPr>
          <a:xfrm>
            <a:off x="457200" y="1506538"/>
            <a:ext cx="8229600" cy="1470025"/>
          </a:xfrm>
        </p:spPr>
        <p:txBody>
          <a:bodyPr>
            <a:normAutofit/>
          </a:bodyPr>
          <a:lstStyle/>
          <a:p>
            <a:pPr eaLnBrk="1" fontAlgn="auto" hangingPunct="1">
              <a:spcAft>
                <a:spcPts val="0"/>
              </a:spcAft>
              <a:defRPr/>
            </a:pPr>
            <a:r>
              <a:rPr dirty="0" smtClean="0"/>
              <a:t>Specially Designed Instruction in Math PDU Session One </a:t>
            </a: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Manipulative make it concrete</a:t>
            </a:r>
            <a:endParaRPr lang="en-US" dirty="0"/>
          </a:p>
        </p:txBody>
      </p:sp>
      <p:sp>
        <p:nvSpPr>
          <p:cNvPr id="3" name="Content Placeholder 2"/>
          <p:cNvSpPr>
            <a:spLocks noGrp="1"/>
          </p:cNvSpPr>
          <p:nvPr>
            <p:ph sz="quarter" idx="1"/>
          </p:nvPr>
        </p:nvSpPr>
        <p:spPr>
          <a:xfrm>
            <a:off x="990600" y="1981200"/>
            <a:ext cx="7772400" cy="3200400"/>
          </a:xfrm>
        </p:spPr>
        <p:txBody>
          <a:bodyPr/>
          <a:lstStyle/>
          <a:p>
            <a:r>
              <a:rPr lang="en-US" dirty="0" smtClean="0"/>
              <a:t>We are going to add polynomials using </a:t>
            </a:r>
            <a:r>
              <a:rPr lang="en-US" dirty="0" err="1" smtClean="0"/>
              <a:t>Algeblocks</a:t>
            </a:r>
            <a:endParaRPr lang="en-US" dirty="0" smtClean="0"/>
          </a:p>
          <a:p>
            <a:r>
              <a:rPr lang="en-US" dirty="0" smtClean="0"/>
              <a:t>After learning how to use the </a:t>
            </a:r>
            <a:r>
              <a:rPr lang="en-US" dirty="0" err="1" smtClean="0"/>
              <a:t>Algeblocks</a:t>
            </a:r>
            <a:r>
              <a:rPr lang="en-US" dirty="0" smtClean="0"/>
              <a:t> you will be able to add and subtract these polynomials in less than 10 seconds </a:t>
            </a:r>
          </a:p>
          <a:p>
            <a:r>
              <a:rPr lang="en-US" dirty="0" smtClean="0"/>
              <a:t>Before we can use the concrete manipulative we need to build some background knowledge.</a:t>
            </a:r>
          </a:p>
          <a:p>
            <a:r>
              <a:rPr lang="en-US" dirty="0" smtClean="0"/>
              <a:t>You need a set of </a:t>
            </a:r>
            <a:r>
              <a:rPr lang="en-US" dirty="0" err="1" smtClean="0"/>
              <a:t>Algeblocks</a:t>
            </a:r>
            <a:r>
              <a:rPr lang="en-US" dirty="0" smtClean="0"/>
              <a:t> and </a:t>
            </a:r>
            <a:r>
              <a:rPr lang="en-US" dirty="0" err="1" smtClean="0"/>
              <a:t>Algeblocks</a:t>
            </a:r>
            <a:r>
              <a:rPr lang="en-US" dirty="0" smtClean="0"/>
              <a:t> Basic Mat </a:t>
            </a:r>
            <a:endParaRPr lang="en-US" dirty="0"/>
          </a:p>
        </p:txBody>
      </p:sp>
      <p:pic>
        <p:nvPicPr>
          <p:cNvPr id="99330" name="Picture 2" descr="http://ts2.mm.bing.net/images/thumbnail.aspx?q=5016728508041385&amp;id=e049c4cd39ac0a7d82d218f047b5bd63&amp;url=http%3a%2f%2fwww.usi.edu%2fstem%2fblocks.jpg"/>
          <p:cNvPicPr>
            <a:picLocks noChangeAspect="1" noChangeArrowheads="1"/>
          </p:cNvPicPr>
          <p:nvPr/>
        </p:nvPicPr>
        <p:blipFill>
          <a:blip r:embed="rId2" cstate="print"/>
          <a:srcRect/>
          <a:stretch>
            <a:fillRect/>
          </a:stretch>
        </p:blipFill>
        <p:spPr bwMode="auto">
          <a:xfrm>
            <a:off x="1447800" y="4981575"/>
            <a:ext cx="1895475" cy="1876425"/>
          </a:xfrm>
          <a:prstGeom prst="rect">
            <a:avLst/>
          </a:prstGeom>
          <a:noFill/>
        </p:spPr>
      </p:pic>
      <p:pic>
        <p:nvPicPr>
          <p:cNvPr id="99331" name="Picture 3"/>
          <p:cNvPicPr>
            <a:picLocks noChangeAspect="1" noChangeArrowheads="1"/>
          </p:cNvPicPr>
          <p:nvPr/>
        </p:nvPicPr>
        <p:blipFill>
          <a:blip r:embed="rId3" cstate="print"/>
          <a:srcRect/>
          <a:stretch>
            <a:fillRect/>
          </a:stretch>
        </p:blipFill>
        <p:spPr bwMode="auto">
          <a:xfrm rot="16200000">
            <a:off x="5718409" y="4720991"/>
            <a:ext cx="1726732" cy="2038350"/>
          </a:xfrm>
          <a:prstGeom prst="rect">
            <a:avLst/>
          </a:prstGeom>
          <a:noFill/>
          <a:ln w="9525">
            <a:noFill/>
            <a:miter lim="800000"/>
            <a:headEnd/>
            <a:tailEnd/>
          </a:ln>
        </p:spPr>
      </p:pic>
      <p:sp>
        <p:nvSpPr>
          <p:cNvPr id="6" name="Rectangle 5"/>
          <p:cNvSpPr/>
          <p:nvPr/>
        </p:nvSpPr>
        <p:spPr>
          <a:xfrm>
            <a:off x="2209800" y="1447800"/>
            <a:ext cx="4256293" cy="584775"/>
          </a:xfrm>
          <a:prstGeom prst="rect">
            <a:avLst/>
          </a:prstGeom>
        </p:spPr>
        <p:txBody>
          <a:bodyPr wrap="none">
            <a:spAutoFit/>
          </a:bodyPr>
          <a:lstStyle/>
          <a:p>
            <a:pPr algn="ctr">
              <a:buNone/>
            </a:pPr>
            <a:r>
              <a:rPr lang="en-US" sz="3200" dirty="0" smtClean="0"/>
              <a:t>3x</a:t>
            </a:r>
            <a:r>
              <a:rPr lang="en-US" sz="3200" baseline="30000" dirty="0" smtClean="0"/>
              <a:t>2</a:t>
            </a:r>
            <a:r>
              <a:rPr lang="en-US" sz="3200" dirty="0" smtClean="0"/>
              <a:t> – 2y + 8 – 2x</a:t>
            </a:r>
            <a:r>
              <a:rPr lang="en-US" sz="3200" baseline="30000" dirty="0" smtClean="0"/>
              <a:t>2 </a:t>
            </a:r>
            <a:r>
              <a:rPr lang="en-US" sz="3200" dirty="0" smtClean="0"/>
              <a:t>+ 5y</a:t>
            </a:r>
            <a:endParaRPr lang="en-US" sz="3200" baseline="30000"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 Algebra- using </a:t>
            </a:r>
            <a:r>
              <a:rPr lang="en-US" dirty="0" err="1" smtClean="0"/>
              <a:t>Algeblocks</a:t>
            </a:r>
            <a:r>
              <a:rPr lang="en-US" dirty="0" smtClean="0"/>
              <a:t> </a:t>
            </a:r>
            <a:endParaRPr lang="en-US" dirty="0"/>
          </a:p>
        </p:txBody>
      </p:sp>
      <p:sp>
        <p:nvSpPr>
          <p:cNvPr id="4" name="Cube 3"/>
          <p:cNvSpPr/>
          <p:nvPr/>
        </p:nvSpPr>
        <p:spPr>
          <a:xfrm>
            <a:off x="3352800" y="2133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Brace 4"/>
          <p:cNvSpPr/>
          <p:nvPr/>
        </p:nvSpPr>
        <p:spPr>
          <a:xfrm>
            <a:off x="4114800" y="2133600"/>
            <a:ext cx="228600" cy="457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4419600" y="2209800"/>
            <a:ext cx="762000" cy="369332"/>
          </a:xfrm>
          <a:prstGeom prst="rect">
            <a:avLst/>
          </a:prstGeom>
          <a:noFill/>
        </p:spPr>
        <p:txBody>
          <a:bodyPr wrap="square" rtlCol="0">
            <a:spAutoFit/>
          </a:bodyPr>
          <a:lstStyle/>
          <a:p>
            <a:r>
              <a:rPr lang="en-US" dirty="0" smtClean="0"/>
              <a:t>1 unit </a:t>
            </a:r>
            <a:endParaRPr lang="en-US" dirty="0"/>
          </a:p>
        </p:txBody>
      </p:sp>
      <p:sp>
        <p:nvSpPr>
          <p:cNvPr id="8" name="Right Brace 7"/>
          <p:cNvSpPr/>
          <p:nvPr/>
        </p:nvSpPr>
        <p:spPr>
          <a:xfrm rot="5400000">
            <a:off x="3409950" y="2762250"/>
            <a:ext cx="381000" cy="4953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3276600" y="3124200"/>
            <a:ext cx="762000" cy="369332"/>
          </a:xfrm>
          <a:prstGeom prst="rect">
            <a:avLst/>
          </a:prstGeom>
          <a:noFill/>
        </p:spPr>
        <p:txBody>
          <a:bodyPr wrap="square" rtlCol="0">
            <a:spAutoFit/>
          </a:bodyPr>
          <a:lstStyle/>
          <a:p>
            <a:r>
              <a:rPr lang="en-US" dirty="0" smtClean="0"/>
              <a:t>1 unit </a:t>
            </a:r>
            <a:endParaRPr lang="en-US" dirty="0"/>
          </a:p>
        </p:txBody>
      </p:sp>
      <p:sp>
        <p:nvSpPr>
          <p:cNvPr id="10" name="TextBox 9"/>
          <p:cNvSpPr txBox="1"/>
          <p:nvPr/>
        </p:nvSpPr>
        <p:spPr>
          <a:xfrm>
            <a:off x="4343400" y="2743200"/>
            <a:ext cx="1524000" cy="369332"/>
          </a:xfrm>
          <a:prstGeom prst="rect">
            <a:avLst/>
          </a:prstGeom>
          <a:noFill/>
        </p:spPr>
        <p:txBody>
          <a:bodyPr wrap="square" rtlCol="0">
            <a:spAutoFit/>
          </a:bodyPr>
          <a:lstStyle/>
          <a:p>
            <a:r>
              <a:rPr lang="en-US" dirty="0" smtClean="0">
                <a:solidFill>
                  <a:srgbClr val="FF0000"/>
                </a:solidFill>
              </a:rPr>
              <a:t>1 square unit </a:t>
            </a:r>
            <a:endParaRPr lang="en-US" dirty="0">
              <a:solidFill>
                <a:srgbClr val="FF0000"/>
              </a:solidFill>
            </a:endParaRPr>
          </a:p>
        </p:txBody>
      </p:sp>
      <p:sp>
        <p:nvSpPr>
          <p:cNvPr id="11" name="Cube 10"/>
          <p:cNvSpPr/>
          <p:nvPr/>
        </p:nvSpPr>
        <p:spPr>
          <a:xfrm>
            <a:off x="228600" y="4800600"/>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1143000" y="43434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be 12"/>
          <p:cNvSpPr/>
          <p:nvPr/>
        </p:nvSpPr>
        <p:spPr>
          <a:xfrm>
            <a:off x="685800" y="43434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be 13"/>
          <p:cNvSpPr/>
          <p:nvPr/>
        </p:nvSpPr>
        <p:spPr>
          <a:xfrm>
            <a:off x="228600" y="43434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Brace 14"/>
          <p:cNvSpPr/>
          <p:nvPr/>
        </p:nvSpPr>
        <p:spPr>
          <a:xfrm>
            <a:off x="2133600" y="4191000"/>
            <a:ext cx="381000" cy="1295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2819400" y="4572000"/>
            <a:ext cx="1676400" cy="1754326"/>
          </a:xfrm>
          <a:prstGeom prst="rect">
            <a:avLst/>
          </a:prstGeom>
          <a:noFill/>
        </p:spPr>
        <p:txBody>
          <a:bodyPr wrap="square" rtlCol="0">
            <a:spAutoFit/>
          </a:bodyPr>
          <a:lstStyle/>
          <a:p>
            <a:r>
              <a:rPr lang="en-US" dirty="0" smtClean="0"/>
              <a:t>The greens don’t match up so this means the yellow rod is a variable</a:t>
            </a:r>
            <a:endParaRPr lang="en-US" dirty="0"/>
          </a:p>
        </p:txBody>
      </p:sp>
      <p:sp>
        <p:nvSpPr>
          <p:cNvPr id="17" name="Cube 16"/>
          <p:cNvSpPr/>
          <p:nvPr/>
        </p:nvSpPr>
        <p:spPr>
          <a:xfrm>
            <a:off x="5029200" y="4572000"/>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5638800" y="5791200"/>
            <a:ext cx="762000" cy="369332"/>
          </a:xfrm>
          <a:prstGeom prst="rect">
            <a:avLst/>
          </a:prstGeom>
          <a:noFill/>
        </p:spPr>
        <p:txBody>
          <a:bodyPr wrap="square" rtlCol="0">
            <a:spAutoFit/>
          </a:bodyPr>
          <a:lstStyle/>
          <a:p>
            <a:r>
              <a:rPr lang="en-US" dirty="0" smtClean="0"/>
              <a:t> X  </a:t>
            </a:r>
            <a:endParaRPr lang="en-US" dirty="0"/>
          </a:p>
        </p:txBody>
      </p:sp>
      <p:sp>
        <p:nvSpPr>
          <p:cNvPr id="19" name="Right Brace 18"/>
          <p:cNvSpPr/>
          <p:nvPr/>
        </p:nvSpPr>
        <p:spPr>
          <a:xfrm>
            <a:off x="7010400" y="4648200"/>
            <a:ext cx="228600" cy="457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p:cNvSpPr txBox="1"/>
          <p:nvPr/>
        </p:nvSpPr>
        <p:spPr>
          <a:xfrm>
            <a:off x="7315200" y="4724400"/>
            <a:ext cx="762000" cy="369332"/>
          </a:xfrm>
          <a:prstGeom prst="rect">
            <a:avLst/>
          </a:prstGeom>
          <a:noFill/>
        </p:spPr>
        <p:txBody>
          <a:bodyPr wrap="square" rtlCol="0">
            <a:spAutoFit/>
          </a:bodyPr>
          <a:lstStyle/>
          <a:p>
            <a:r>
              <a:rPr lang="en-US" dirty="0" smtClean="0"/>
              <a:t>1 unit </a:t>
            </a:r>
            <a:endParaRPr lang="en-US" dirty="0"/>
          </a:p>
        </p:txBody>
      </p:sp>
      <p:sp>
        <p:nvSpPr>
          <p:cNvPr id="21" name="Right Brace 20"/>
          <p:cNvSpPr/>
          <p:nvPr/>
        </p:nvSpPr>
        <p:spPr>
          <a:xfrm rot="5400000">
            <a:off x="5676900" y="4762500"/>
            <a:ext cx="304800" cy="16002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7924800" y="5029200"/>
            <a:ext cx="609600" cy="369332"/>
          </a:xfrm>
          <a:prstGeom prst="rect">
            <a:avLst/>
          </a:prstGeom>
          <a:noFill/>
        </p:spPr>
        <p:txBody>
          <a:bodyPr wrap="square" rtlCol="0">
            <a:spAutoFit/>
          </a:bodyPr>
          <a:lstStyle/>
          <a:p>
            <a:r>
              <a:rPr lang="en-US" dirty="0" smtClean="0">
                <a:solidFill>
                  <a:srgbClr val="FF0000"/>
                </a:solidFill>
              </a:rPr>
              <a:t>= X </a:t>
            </a:r>
            <a:endParaRPr lang="en-US" dirty="0">
              <a:solidFill>
                <a:srgbClr val="FF0000"/>
              </a:solidFill>
            </a:endParaRPr>
          </a:p>
        </p:txBody>
      </p:sp>
      <p:cxnSp>
        <p:nvCxnSpPr>
          <p:cNvPr id="24" name="Straight Connector 23"/>
          <p:cNvCxnSpPr/>
          <p:nvPr/>
        </p:nvCxnSpPr>
        <p:spPr>
          <a:xfrm>
            <a:off x="0" y="3657600"/>
            <a:ext cx="9144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772400" cy="1143000"/>
          </a:xfrm>
        </p:spPr>
        <p:txBody>
          <a:bodyPr/>
          <a:lstStyle/>
          <a:p>
            <a:r>
              <a:rPr lang="en-US" dirty="0" smtClean="0"/>
              <a:t>CRA Algebra- using </a:t>
            </a:r>
            <a:r>
              <a:rPr lang="en-US" dirty="0" err="1" smtClean="0"/>
              <a:t>Algeblocks</a:t>
            </a:r>
            <a:r>
              <a:rPr lang="en-US" dirty="0" smtClean="0"/>
              <a:t> </a:t>
            </a:r>
            <a:endParaRPr lang="en-US" dirty="0"/>
          </a:p>
        </p:txBody>
      </p:sp>
      <p:sp>
        <p:nvSpPr>
          <p:cNvPr id="5" name="Right Brace 4"/>
          <p:cNvSpPr/>
          <p:nvPr/>
        </p:nvSpPr>
        <p:spPr>
          <a:xfrm>
            <a:off x="5334000" y="2133600"/>
            <a:ext cx="228600" cy="457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5638800" y="2209800"/>
            <a:ext cx="762000" cy="369332"/>
          </a:xfrm>
          <a:prstGeom prst="rect">
            <a:avLst/>
          </a:prstGeom>
          <a:noFill/>
        </p:spPr>
        <p:txBody>
          <a:bodyPr wrap="square" rtlCol="0">
            <a:spAutoFit/>
          </a:bodyPr>
          <a:lstStyle/>
          <a:p>
            <a:r>
              <a:rPr lang="en-US" dirty="0" smtClean="0"/>
              <a:t>1 unit </a:t>
            </a:r>
            <a:endParaRPr lang="en-US" dirty="0"/>
          </a:p>
        </p:txBody>
      </p:sp>
      <p:sp>
        <p:nvSpPr>
          <p:cNvPr id="8" name="Right Brace 7"/>
          <p:cNvSpPr/>
          <p:nvPr/>
        </p:nvSpPr>
        <p:spPr>
          <a:xfrm rot="5400000">
            <a:off x="3848100" y="2247900"/>
            <a:ext cx="304800" cy="16002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3657600" y="3200400"/>
            <a:ext cx="762000" cy="369332"/>
          </a:xfrm>
          <a:prstGeom prst="rect">
            <a:avLst/>
          </a:prstGeom>
          <a:noFill/>
        </p:spPr>
        <p:txBody>
          <a:bodyPr wrap="square" rtlCol="0">
            <a:spAutoFit/>
          </a:bodyPr>
          <a:lstStyle/>
          <a:p>
            <a:r>
              <a:rPr lang="en-US" dirty="0" smtClean="0"/>
              <a:t>Y</a:t>
            </a:r>
            <a:endParaRPr lang="en-US" dirty="0"/>
          </a:p>
        </p:txBody>
      </p:sp>
      <p:sp>
        <p:nvSpPr>
          <p:cNvPr id="10" name="TextBox 9"/>
          <p:cNvSpPr txBox="1"/>
          <p:nvPr/>
        </p:nvSpPr>
        <p:spPr>
          <a:xfrm>
            <a:off x="6781800" y="2438400"/>
            <a:ext cx="1524000" cy="369332"/>
          </a:xfrm>
          <a:prstGeom prst="rect">
            <a:avLst/>
          </a:prstGeom>
          <a:noFill/>
        </p:spPr>
        <p:txBody>
          <a:bodyPr wrap="square" rtlCol="0">
            <a:spAutoFit/>
          </a:bodyPr>
          <a:lstStyle/>
          <a:p>
            <a:r>
              <a:rPr lang="en-US" dirty="0" smtClean="0">
                <a:solidFill>
                  <a:srgbClr val="FF0000"/>
                </a:solidFill>
              </a:rPr>
              <a:t>=Y </a:t>
            </a:r>
            <a:endParaRPr lang="en-US" dirty="0">
              <a:solidFill>
                <a:srgbClr val="FF0000"/>
              </a:solidFill>
            </a:endParaRPr>
          </a:p>
        </p:txBody>
      </p:sp>
      <p:sp>
        <p:nvSpPr>
          <p:cNvPr id="11" name="Cube 10"/>
          <p:cNvSpPr/>
          <p:nvPr/>
        </p:nvSpPr>
        <p:spPr>
          <a:xfrm>
            <a:off x="3505200" y="3810000"/>
            <a:ext cx="1981200" cy="20574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rot="16200000">
            <a:off x="1714500" y="4686300"/>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962400" y="6248400"/>
            <a:ext cx="762000" cy="369332"/>
          </a:xfrm>
          <a:prstGeom prst="rect">
            <a:avLst/>
          </a:prstGeom>
          <a:noFill/>
        </p:spPr>
        <p:txBody>
          <a:bodyPr wrap="square" rtlCol="0">
            <a:spAutoFit/>
          </a:bodyPr>
          <a:lstStyle/>
          <a:p>
            <a:r>
              <a:rPr lang="en-US" dirty="0" smtClean="0"/>
              <a:t> X  </a:t>
            </a:r>
            <a:endParaRPr lang="en-US" dirty="0"/>
          </a:p>
        </p:txBody>
      </p:sp>
      <p:sp>
        <p:nvSpPr>
          <p:cNvPr id="19" name="Right Brace 18"/>
          <p:cNvSpPr/>
          <p:nvPr/>
        </p:nvSpPr>
        <p:spPr>
          <a:xfrm>
            <a:off x="5715000" y="3886200"/>
            <a:ext cx="152400" cy="1676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p:cNvSpPr txBox="1"/>
          <p:nvPr/>
        </p:nvSpPr>
        <p:spPr>
          <a:xfrm>
            <a:off x="6096000" y="4495800"/>
            <a:ext cx="508000" cy="369332"/>
          </a:xfrm>
          <a:prstGeom prst="rect">
            <a:avLst/>
          </a:prstGeom>
          <a:noFill/>
        </p:spPr>
        <p:txBody>
          <a:bodyPr wrap="square" rtlCol="0">
            <a:spAutoFit/>
          </a:bodyPr>
          <a:lstStyle/>
          <a:p>
            <a:r>
              <a:rPr lang="en-US" dirty="0" smtClean="0"/>
              <a:t>X </a:t>
            </a:r>
            <a:endParaRPr lang="en-US" dirty="0"/>
          </a:p>
        </p:txBody>
      </p:sp>
      <p:sp>
        <p:nvSpPr>
          <p:cNvPr id="21" name="Right Brace 20"/>
          <p:cNvSpPr/>
          <p:nvPr/>
        </p:nvSpPr>
        <p:spPr>
          <a:xfrm rot="5400000">
            <a:off x="4152900" y="5219700"/>
            <a:ext cx="304800" cy="16002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6781800" y="4724400"/>
            <a:ext cx="1219200" cy="369332"/>
          </a:xfrm>
          <a:prstGeom prst="rect">
            <a:avLst/>
          </a:prstGeom>
          <a:noFill/>
        </p:spPr>
        <p:txBody>
          <a:bodyPr wrap="square" rtlCol="0">
            <a:spAutoFit/>
          </a:bodyPr>
          <a:lstStyle/>
          <a:p>
            <a:r>
              <a:rPr lang="en-US" dirty="0" smtClean="0">
                <a:solidFill>
                  <a:srgbClr val="FF0000"/>
                </a:solidFill>
              </a:rPr>
              <a:t>= X</a:t>
            </a:r>
            <a:r>
              <a:rPr lang="en-US" baseline="30000" dirty="0" smtClean="0">
                <a:solidFill>
                  <a:srgbClr val="FF0000"/>
                </a:solidFill>
              </a:rPr>
              <a:t>2</a:t>
            </a:r>
            <a:r>
              <a:rPr lang="en-US" dirty="0" smtClean="0">
                <a:solidFill>
                  <a:srgbClr val="FF0000"/>
                </a:solidFill>
              </a:rPr>
              <a:t> </a:t>
            </a:r>
            <a:endParaRPr lang="en-US" dirty="0">
              <a:solidFill>
                <a:srgbClr val="FF0000"/>
              </a:solidFill>
            </a:endParaRPr>
          </a:p>
        </p:txBody>
      </p:sp>
      <p:cxnSp>
        <p:nvCxnSpPr>
          <p:cNvPr id="24" name="Straight Connector 23"/>
          <p:cNvCxnSpPr/>
          <p:nvPr/>
        </p:nvCxnSpPr>
        <p:spPr>
          <a:xfrm>
            <a:off x="0" y="365760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Cube 22"/>
          <p:cNvSpPr/>
          <p:nvPr/>
        </p:nvSpPr>
        <p:spPr>
          <a:xfrm>
            <a:off x="2971800" y="20574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ube 24"/>
          <p:cNvSpPr/>
          <p:nvPr/>
        </p:nvSpPr>
        <p:spPr>
          <a:xfrm>
            <a:off x="3352800" y="6248400"/>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772400" cy="1143000"/>
          </a:xfrm>
        </p:spPr>
        <p:txBody>
          <a:bodyPr/>
          <a:lstStyle/>
          <a:p>
            <a:r>
              <a:rPr lang="en-US" dirty="0" smtClean="0"/>
              <a:t>CRA Algebra- using </a:t>
            </a:r>
            <a:r>
              <a:rPr lang="en-US" dirty="0" err="1" smtClean="0"/>
              <a:t>Algeblocks</a:t>
            </a:r>
            <a:r>
              <a:rPr lang="en-US" dirty="0" smtClean="0"/>
              <a:t> </a:t>
            </a:r>
            <a:endParaRPr lang="en-US" dirty="0"/>
          </a:p>
        </p:txBody>
      </p:sp>
      <p:sp>
        <p:nvSpPr>
          <p:cNvPr id="5" name="Right Brace 4"/>
          <p:cNvSpPr/>
          <p:nvPr/>
        </p:nvSpPr>
        <p:spPr>
          <a:xfrm>
            <a:off x="5562600" y="3276600"/>
            <a:ext cx="228600" cy="1524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6096000" y="3886200"/>
            <a:ext cx="762000" cy="369332"/>
          </a:xfrm>
          <a:prstGeom prst="rect">
            <a:avLst/>
          </a:prstGeom>
          <a:noFill/>
        </p:spPr>
        <p:txBody>
          <a:bodyPr wrap="square" rtlCol="0">
            <a:spAutoFit/>
          </a:bodyPr>
          <a:lstStyle/>
          <a:p>
            <a:r>
              <a:rPr lang="en-US" dirty="0" smtClean="0"/>
              <a:t>Y </a:t>
            </a:r>
            <a:endParaRPr lang="en-US" dirty="0"/>
          </a:p>
        </p:txBody>
      </p:sp>
      <p:sp>
        <p:nvSpPr>
          <p:cNvPr id="8" name="Right Brace 7"/>
          <p:cNvSpPr/>
          <p:nvPr/>
        </p:nvSpPr>
        <p:spPr>
          <a:xfrm rot="5400000">
            <a:off x="3695700" y="4914900"/>
            <a:ext cx="304800" cy="16002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3429000" y="6019800"/>
            <a:ext cx="762000" cy="369332"/>
          </a:xfrm>
          <a:prstGeom prst="rect">
            <a:avLst/>
          </a:prstGeom>
          <a:noFill/>
        </p:spPr>
        <p:txBody>
          <a:bodyPr wrap="square" rtlCol="0">
            <a:spAutoFit/>
          </a:bodyPr>
          <a:lstStyle/>
          <a:p>
            <a:r>
              <a:rPr lang="en-US" dirty="0" smtClean="0"/>
              <a:t>Y</a:t>
            </a:r>
            <a:endParaRPr lang="en-US" dirty="0"/>
          </a:p>
        </p:txBody>
      </p:sp>
      <p:sp>
        <p:nvSpPr>
          <p:cNvPr id="10" name="TextBox 9"/>
          <p:cNvSpPr txBox="1"/>
          <p:nvPr/>
        </p:nvSpPr>
        <p:spPr>
          <a:xfrm>
            <a:off x="7010400" y="3733800"/>
            <a:ext cx="1524000" cy="369332"/>
          </a:xfrm>
          <a:prstGeom prst="rect">
            <a:avLst/>
          </a:prstGeom>
          <a:noFill/>
        </p:spPr>
        <p:txBody>
          <a:bodyPr wrap="square" rtlCol="0">
            <a:spAutoFit/>
          </a:bodyPr>
          <a:lstStyle/>
          <a:p>
            <a:r>
              <a:rPr lang="en-US" dirty="0" smtClean="0">
                <a:solidFill>
                  <a:srgbClr val="FF0000"/>
                </a:solidFill>
              </a:rPr>
              <a:t>=Y</a:t>
            </a:r>
            <a:r>
              <a:rPr lang="en-US" baseline="30000" dirty="0" smtClean="0">
                <a:solidFill>
                  <a:srgbClr val="FF0000"/>
                </a:solidFill>
              </a:rPr>
              <a:t>2</a:t>
            </a:r>
            <a:r>
              <a:rPr lang="en-US" dirty="0" smtClean="0">
                <a:solidFill>
                  <a:srgbClr val="FF0000"/>
                </a:solidFill>
              </a:rPr>
              <a:t> </a:t>
            </a:r>
            <a:endParaRPr lang="en-US" dirty="0">
              <a:solidFill>
                <a:srgbClr val="FF0000"/>
              </a:solidFill>
            </a:endParaRPr>
          </a:p>
        </p:txBody>
      </p:sp>
      <p:sp>
        <p:nvSpPr>
          <p:cNvPr id="23" name="Cube 22"/>
          <p:cNvSpPr/>
          <p:nvPr/>
        </p:nvSpPr>
        <p:spPr>
          <a:xfrm rot="16200000">
            <a:off x="1333500" y="4076700"/>
            <a:ext cx="1752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ube 25"/>
          <p:cNvSpPr/>
          <p:nvPr/>
        </p:nvSpPr>
        <p:spPr>
          <a:xfrm>
            <a:off x="3048000" y="3276600"/>
            <a:ext cx="1981200" cy="19050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ube 26"/>
          <p:cNvSpPr/>
          <p:nvPr/>
        </p:nvSpPr>
        <p:spPr>
          <a:xfrm>
            <a:off x="3429000" y="2438400"/>
            <a:ext cx="1752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772400" cy="1143000"/>
          </a:xfrm>
        </p:spPr>
        <p:txBody>
          <a:bodyPr/>
          <a:lstStyle/>
          <a:p>
            <a:r>
              <a:rPr lang="en-US" dirty="0" smtClean="0"/>
              <a:t>CRA Algebra- using </a:t>
            </a:r>
            <a:r>
              <a:rPr lang="en-US" dirty="0" err="1" smtClean="0"/>
              <a:t>Algeblocks</a:t>
            </a:r>
            <a:r>
              <a:rPr lang="en-US" dirty="0" smtClean="0"/>
              <a:t> </a:t>
            </a:r>
            <a:endParaRPr lang="en-US" dirty="0"/>
          </a:p>
        </p:txBody>
      </p:sp>
      <p:sp>
        <p:nvSpPr>
          <p:cNvPr id="5" name="Right Brace 4"/>
          <p:cNvSpPr/>
          <p:nvPr/>
        </p:nvSpPr>
        <p:spPr>
          <a:xfrm>
            <a:off x="5562600" y="3810000"/>
            <a:ext cx="228600" cy="1524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6096000" y="4343400"/>
            <a:ext cx="762000" cy="369332"/>
          </a:xfrm>
          <a:prstGeom prst="rect">
            <a:avLst/>
          </a:prstGeom>
          <a:noFill/>
        </p:spPr>
        <p:txBody>
          <a:bodyPr wrap="square" rtlCol="0">
            <a:spAutoFit/>
          </a:bodyPr>
          <a:lstStyle/>
          <a:p>
            <a:r>
              <a:rPr lang="en-US" dirty="0" smtClean="0"/>
              <a:t>X </a:t>
            </a:r>
            <a:endParaRPr lang="en-US" dirty="0"/>
          </a:p>
        </p:txBody>
      </p:sp>
      <p:sp>
        <p:nvSpPr>
          <p:cNvPr id="8" name="Right Brace 7"/>
          <p:cNvSpPr/>
          <p:nvPr/>
        </p:nvSpPr>
        <p:spPr>
          <a:xfrm rot="5400000">
            <a:off x="3924300" y="4762500"/>
            <a:ext cx="304800" cy="16002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3733800" y="5867400"/>
            <a:ext cx="762000" cy="369332"/>
          </a:xfrm>
          <a:prstGeom prst="rect">
            <a:avLst/>
          </a:prstGeom>
          <a:noFill/>
        </p:spPr>
        <p:txBody>
          <a:bodyPr wrap="square" rtlCol="0">
            <a:spAutoFit/>
          </a:bodyPr>
          <a:lstStyle/>
          <a:p>
            <a:r>
              <a:rPr lang="en-US" dirty="0" smtClean="0"/>
              <a:t>Y</a:t>
            </a:r>
            <a:endParaRPr lang="en-US" dirty="0"/>
          </a:p>
        </p:txBody>
      </p:sp>
      <p:sp>
        <p:nvSpPr>
          <p:cNvPr id="10" name="TextBox 9"/>
          <p:cNvSpPr txBox="1"/>
          <p:nvPr/>
        </p:nvSpPr>
        <p:spPr>
          <a:xfrm>
            <a:off x="7010400" y="3733800"/>
            <a:ext cx="1524000" cy="369332"/>
          </a:xfrm>
          <a:prstGeom prst="rect">
            <a:avLst/>
          </a:prstGeom>
          <a:noFill/>
        </p:spPr>
        <p:txBody>
          <a:bodyPr wrap="square" rtlCol="0">
            <a:spAutoFit/>
          </a:bodyPr>
          <a:lstStyle/>
          <a:p>
            <a:r>
              <a:rPr lang="en-US" dirty="0" smtClean="0">
                <a:solidFill>
                  <a:srgbClr val="FF0000"/>
                </a:solidFill>
              </a:rPr>
              <a:t>=XY </a:t>
            </a:r>
            <a:endParaRPr lang="en-US" dirty="0">
              <a:solidFill>
                <a:srgbClr val="FF0000"/>
              </a:solidFill>
            </a:endParaRPr>
          </a:p>
        </p:txBody>
      </p:sp>
      <p:sp>
        <p:nvSpPr>
          <p:cNvPr id="23" name="Cube 22"/>
          <p:cNvSpPr/>
          <p:nvPr/>
        </p:nvSpPr>
        <p:spPr>
          <a:xfrm rot="16200000">
            <a:off x="1600200" y="4343400"/>
            <a:ext cx="12192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ube 25"/>
          <p:cNvSpPr/>
          <p:nvPr/>
        </p:nvSpPr>
        <p:spPr>
          <a:xfrm>
            <a:off x="3048000" y="3962400"/>
            <a:ext cx="1981200" cy="12192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ube 26"/>
          <p:cNvSpPr/>
          <p:nvPr/>
        </p:nvSpPr>
        <p:spPr>
          <a:xfrm>
            <a:off x="3352800" y="3048000"/>
            <a:ext cx="1752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Algeblocks</a:t>
            </a:r>
            <a:r>
              <a:rPr lang="en-US" dirty="0" smtClean="0"/>
              <a:t> Key </a:t>
            </a:r>
            <a:endParaRPr lang="en-US" dirty="0"/>
          </a:p>
        </p:txBody>
      </p:sp>
      <p:sp>
        <p:nvSpPr>
          <p:cNvPr id="4" name="Cube 3"/>
          <p:cNvSpPr/>
          <p:nvPr/>
        </p:nvSpPr>
        <p:spPr>
          <a:xfrm>
            <a:off x="838200" y="1600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be 4"/>
          <p:cNvSpPr/>
          <p:nvPr/>
        </p:nvSpPr>
        <p:spPr>
          <a:xfrm>
            <a:off x="609600" y="2590800"/>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
          <p:cNvSpPr/>
          <p:nvPr/>
        </p:nvSpPr>
        <p:spPr>
          <a:xfrm>
            <a:off x="533400" y="35814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6"/>
          <p:cNvSpPr/>
          <p:nvPr/>
        </p:nvSpPr>
        <p:spPr>
          <a:xfrm>
            <a:off x="457200" y="4419600"/>
            <a:ext cx="1981200" cy="20574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be 7"/>
          <p:cNvSpPr/>
          <p:nvPr/>
        </p:nvSpPr>
        <p:spPr>
          <a:xfrm>
            <a:off x="5410200" y="1905000"/>
            <a:ext cx="1981200" cy="19050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5257800" y="5029200"/>
            <a:ext cx="1981200" cy="12192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905000" y="1524000"/>
            <a:ext cx="1371600" cy="461665"/>
          </a:xfrm>
          <a:prstGeom prst="rect">
            <a:avLst/>
          </a:prstGeom>
          <a:noFill/>
        </p:spPr>
        <p:txBody>
          <a:bodyPr wrap="square" rtlCol="0">
            <a:spAutoFit/>
          </a:bodyPr>
          <a:lstStyle/>
          <a:p>
            <a:r>
              <a:rPr lang="en-US" sz="2400" dirty="0" smtClean="0"/>
              <a:t>1 sq unit </a:t>
            </a:r>
            <a:endParaRPr lang="en-US" sz="2400" dirty="0"/>
          </a:p>
        </p:txBody>
      </p:sp>
      <p:sp>
        <p:nvSpPr>
          <p:cNvPr id="11" name="TextBox 10"/>
          <p:cNvSpPr txBox="1"/>
          <p:nvPr/>
        </p:nvSpPr>
        <p:spPr>
          <a:xfrm>
            <a:off x="2667000" y="2667000"/>
            <a:ext cx="1371600" cy="461665"/>
          </a:xfrm>
          <a:prstGeom prst="rect">
            <a:avLst/>
          </a:prstGeom>
          <a:noFill/>
        </p:spPr>
        <p:txBody>
          <a:bodyPr wrap="square" rtlCol="0">
            <a:spAutoFit/>
          </a:bodyPr>
          <a:lstStyle/>
          <a:p>
            <a:r>
              <a:rPr lang="en-US" sz="2400" dirty="0" smtClean="0"/>
              <a:t>X</a:t>
            </a:r>
            <a:endParaRPr lang="en-US" sz="2400" dirty="0"/>
          </a:p>
        </p:txBody>
      </p:sp>
      <p:sp>
        <p:nvSpPr>
          <p:cNvPr id="12" name="TextBox 11"/>
          <p:cNvSpPr txBox="1"/>
          <p:nvPr/>
        </p:nvSpPr>
        <p:spPr>
          <a:xfrm>
            <a:off x="2895600" y="3657600"/>
            <a:ext cx="1371600" cy="461665"/>
          </a:xfrm>
          <a:prstGeom prst="rect">
            <a:avLst/>
          </a:prstGeom>
          <a:noFill/>
        </p:spPr>
        <p:txBody>
          <a:bodyPr wrap="square" rtlCol="0">
            <a:spAutoFit/>
          </a:bodyPr>
          <a:lstStyle/>
          <a:p>
            <a:r>
              <a:rPr lang="en-US" sz="2400" dirty="0" smtClean="0"/>
              <a:t>Y</a:t>
            </a:r>
            <a:endParaRPr lang="en-US" sz="2400" dirty="0"/>
          </a:p>
        </p:txBody>
      </p:sp>
      <p:sp>
        <p:nvSpPr>
          <p:cNvPr id="13" name="TextBox 12"/>
          <p:cNvSpPr txBox="1"/>
          <p:nvPr/>
        </p:nvSpPr>
        <p:spPr>
          <a:xfrm>
            <a:off x="2743200" y="5105400"/>
            <a:ext cx="1371600" cy="461665"/>
          </a:xfrm>
          <a:prstGeom prst="rect">
            <a:avLst/>
          </a:prstGeom>
          <a:noFill/>
        </p:spPr>
        <p:txBody>
          <a:bodyPr wrap="square" rtlCol="0">
            <a:spAutoFit/>
          </a:bodyPr>
          <a:lstStyle/>
          <a:p>
            <a:r>
              <a:rPr lang="en-US" sz="2400" dirty="0" smtClean="0"/>
              <a:t>x</a:t>
            </a:r>
            <a:r>
              <a:rPr lang="en-US" sz="2400" baseline="30000" dirty="0" smtClean="0"/>
              <a:t>2</a:t>
            </a:r>
            <a:endParaRPr lang="en-US" sz="2400" baseline="30000" dirty="0"/>
          </a:p>
        </p:txBody>
      </p:sp>
      <p:sp>
        <p:nvSpPr>
          <p:cNvPr id="14" name="TextBox 13"/>
          <p:cNvSpPr txBox="1"/>
          <p:nvPr/>
        </p:nvSpPr>
        <p:spPr>
          <a:xfrm>
            <a:off x="7467600" y="2590800"/>
            <a:ext cx="1371600" cy="461665"/>
          </a:xfrm>
          <a:prstGeom prst="rect">
            <a:avLst/>
          </a:prstGeom>
          <a:noFill/>
        </p:spPr>
        <p:txBody>
          <a:bodyPr wrap="square" rtlCol="0">
            <a:spAutoFit/>
          </a:bodyPr>
          <a:lstStyle/>
          <a:p>
            <a:r>
              <a:rPr lang="en-US" sz="2400" dirty="0" smtClean="0"/>
              <a:t>Y</a:t>
            </a:r>
            <a:r>
              <a:rPr lang="en-US" sz="2400" baseline="30000" dirty="0" smtClean="0"/>
              <a:t>2</a:t>
            </a:r>
            <a:endParaRPr lang="en-US" sz="2400" baseline="30000" dirty="0"/>
          </a:p>
        </p:txBody>
      </p:sp>
      <p:sp>
        <p:nvSpPr>
          <p:cNvPr id="15" name="TextBox 14"/>
          <p:cNvSpPr txBox="1"/>
          <p:nvPr/>
        </p:nvSpPr>
        <p:spPr>
          <a:xfrm>
            <a:off x="7543800" y="5334000"/>
            <a:ext cx="1371600" cy="461665"/>
          </a:xfrm>
          <a:prstGeom prst="rect">
            <a:avLst/>
          </a:prstGeom>
          <a:noFill/>
        </p:spPr>
        <p:txBody>
          <a:bodyPr wrap="square" rtlCol="0">
            <a:spAutoFit/>
          </a:bodyPr>
          <a:lstStyle/>
          <a:p>
            <a:r>
              <a:rPr lang="en-US" sz="2400" dirty="0" smtClean="0"/>
              <a:t>XY</a:t>
            </a:r>
            <a:endParaRPr lang="en-US" sz="2400"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Mat:  -3+2 </a:t>
            </a:r>
            <a:endParaRPr lang="en-US" dirty="0"/>
          </a:p>
        </p:txBody>
      </p:sp>
      <p:sp>
        <p:nvSpPr>
          <p:cNvPr id="4" name="Rectangle 3"/>
          <p:cNvSpPr/>
          <p:nvPr/>
        </p:nvSpPr>
        <p:spPr>
          <a:xfrm>
            <a:off x="838200" y="1828800"/>
            <a:ext cx="3657600" cy="434340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95800" y="1828800"/>
            <a:ext cx="3657600" cy="43434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467600" y="5562600"/>
            <a:ext cx="609600" cy="584775"/>
          </a:xfrm>
          <a:prstGeom prst="rect">
            <a:avLst/>
          </a:prstGeom>
          <a:noFill/>
        </p:spPr>
        <p:txBody>
          <a:bodyPr wrap="square" rtlCol="0">
            <a:spAutoFit/>
          </a:bodyPr>
          <a:lstStyle/>
          <a:p>
            <a:r>
              <a:rPr lang="en-US" sz="3200" dirty="0" smtClean="0"/>
              <a:t>+</a:t>
            </a:r>
            <a:endParaRPr lang="en-US" sz="3200" dirty="0"/>
          </a:p>
        </p:txBody>
      </p:sp>
      <p:sp>
        <p:nvSpPr>
          <p:cNvPr id="7" name="TextBox 6"/>
          <p:cNvSpPr txBox="1"/>
          <p:nvPr/>
        </p:nvSpPr>
        <p:spPr>
          <a:xfrm>
            <a:off x="914400" y="5486400"/>
            <a:ext cx="609600" cy="707886"/>
          </a:xfrm>
          <a:prstGeom prst="rect">
            <a:avLst/>
          </a:prstGeom>
          <a:noFill/>
        </p:spPr>
        <p:txBody>
          <a:bodyPr wrap="square" rtlCol="0">
            <a:spAutoFit/>
          </a:bodyPr>
          <a:lstStyle/>
          <a:p>
            <a:r>
              <a:rPr lang="en-US" sz="4000" dirty="0" smtClean="0"/>
              <a:t>-</a:t>
            </a:r>
            <a:endParaRPr lang="en-US" sz="4000" dirty="0"/>
          </a:p>
        </p:txBody>
      </p:sp>
      <p:sp>
        <p:nvSpPr>
          <p:cNvPr id="8" name="Cube 7"/>
          <p:cNvSpPr/>
          <p:nvPr/>
        </p:nvSpPr>
        <p:spPr>
          <a:xfrm>
            <a:off x="1600200" y="30480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1676400" y="4267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2819400" y="3657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5410200" y="4419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6477000" y="3276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1143000"/>
          </a:xfrm>
        </p:spPr>
        <p:txBody>
          <a:bodyPr/>
          <a:lstStyle/>
          <a:p>
            <a:r>
              <a:rPr lang="en-US" dirty="0" smtClean="0"/>
              <a:t>Basic Mat:  -3+2 (Make 0 pairs)  </a:t>
            </a:r>
            <a:endParaRPr lang="en-US" dirty="0"/>
          </a:p>
        </p:txBody>
      </p:sp>
      <p:sp>
        <p:nvSpPr>
          <p:cNvPr id="4" name="Rectangle 3"/>
          <p:cNvSpPr/>
          <p:nvPr/>
        </p:nvSpPr>
        <p:spPr>
          <a:xfrm>
            <a:off x="838200" y="2416314"/>
            <a:ext cx="3657600" cy="434340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95800" y="2416314"/>
            <a:ext cx="3657600" cy="43434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467600" y="6150114"/>
            <a:ext cx="609600" cy="584775"/>
          </a:xfrm>
          <a:prstGeom prst="rect">
            <a:avLst/>
          </a:prstGeom>
          <a:noFill/>
        </p:spPr>
        <p:txBody>
          <a:bodyPr wrap="square" rtlCol="0">
            <a:spAutoFit/>
          </a:bodyPr>
          <a:lstStyle/>
          <a:p>
            <a:r>
              <a:rPr lang="en-US" sz="3200" dirty="0" smtClean="0"/>
              <a:t>+</a:t>
            </a:r>
            <a:endParaRPr lang="en-US" sz="3200" dirty="0"/>
          </a:p>
        </p:txBody>
      </p:sp>
      <p:sp>
        <p:nvSpPr>
          <p:cNvPr id="7" name="TextBox 6"/>
          <p:cNvSpPr txBox="1"/>
          <p:nvPr/>
        </p:nvSpPr>
        <p:spPr>
          <a:xfrm>
            <a:off x="914400" y="6073914"/>
            <a:ext cx="609600" cy="707886"/>
          </a:xfrm>
          <a:prstGeom prst="rect">
            <a:avLst/>
          </a:prstGeom>
          <a:noFill/>
        </p:spPr>
        <p:txBody>
          <a:bodyPr wrap="square" rtlCol="0">
            <a:spAutoFit/>
          </a:bodyPr>
          <a:lstStyle/>
          <a:p>
            <a:r>
              <a:rPr lang="en-US" sz="4000" dirty="0" smtClean="0"/>
              <a:t>-</a:t>
            </a:r>
            <a:endParaRPr lang="en-US" sz="4000" dirty="0"/>
          </a:p>
        </p:txBody>
      </p:sp>
      <p:sp>
        <p:nvSpPr>
          <p:cNvPr id="8" name="Cube 7"/>
          <p:cNvSpPr/>
          <p:nvPr/>
        </p:nvSpPr>
        <p:spPr>
          <a:xfrm>
            <a:off x="3886200" y="1219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1676400" y="4854714"/>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3810000" y="18288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4572000" y="18288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4648200" y="1219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124200" y="3940314"/>
            <a:ext cx="2743200" cy="584775"/>
          </a:xfrm>
          <a:prstGeom prst="rect">
            <a:avLst/>
          </a:prstGeom>
          <a:noFill/>
        </p:spPr>
        <p:txBody>
          <a:bodyPr wrap="square" rtlCol="0">
            <a:spAutoFit/>
          </a:bodyPr>
          <a:lstStyle/>
          <a:p>
            <a:pPr algn="ctr"/>
            <a:r>
              <a:rPr lang="en-US" sz="3200" dirty="0" smtClean="0"/>
              <a:t>-3+ 2= -1</a:t>
            </a:r>
            <a:endParaRPr lang="en-US" sz="3200"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1143000"/>
          </a:xfrm>
        </p:spPr>
        <p:txBody>
          <a:bodyPr/>
          <a:lstStyle/>
          <a:p>
            <a:r>
              <a:rPr lang="en-US" dirty="0" smtClean="0"/>
              <a:t>Basic Mat:  3x-5 + (2-X)</a:t>
            </a:r>
            <a:endParaRPr lang="en-US" dirty="0"/>
          </a:p>
        </p:txBody>
      </p:sp>
      <p:sp>
        <p:nvSpPr>
          <p:cNvPr id="4" name="Rectangle 3"/>
          <p:cNvSpPr/>
          <p:nvPr/>
        </p:nvSpPr>
        <p:spPr>
          <a:xfrm>
            <a:off x="838200" y="1828800"/>
            <a:ext cx="3657600" cy="434340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95800" y="1828800"/>
            <a:ext cx="3657600" cy="43434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467600" y="5562600"/>
            <a:ext cx="609600" cy="584775"/>
          </a:xfrm>
          <a:prstGeom prst="rect">
            <a:avLst/>
          </a:prstGeom>
          <a:noFill/>
        </p:spPr>
        <p:txBody>
          <a:bodyPr wrap="square" rtlCol="0">
            <a:spAutoFit/>
          </a:bodyPr>
          <a:lstStyle/>
          <a:p>
            <a:r>
              <a:rPr lang="en-US" sz="3200" dirty="0" smtClean="0"/>
              <a:t>+</a:t>
            </a:r>
            <a:endParaRPr lang="en-US" sz="3200" dirty="0"/>
          </a:p>
        </p:txBody>
      </p:sp>
      <p:sp>
        <p:nvSpPr>
          <p:cNvPr id="7" name="TextBox 6"/>
          <p:cNvSpPr txBox="1"/>
          <p:nvPr/>
        </p:nvSpPr>
        <p:spPr>
          <a:xfrm>
            <a:off x="914400" y="5486400"/>
            <a:ext cx="609600" cy="707886"/>
          </a:xfrm>
          <a:prstGeom prst="rect">
            <a:avLst/>
          </a:prstGeom>
          <a:noFill/>
        </p:spPr>
        <p:txBody>
          <a:bodyPr wrap="square" rtlCol="0">
            <a:spAutoFit/>
          </a:bodyPr>
          <a:lstStyle/>
          <a:p>
            <a:r>
              <a:rPr lang="en-US" sz="4000" dirty="0" smtClean="0"/>
              <a:t>-</a:t>
            </a:r>
            <a:endParaRPr lang="en-US" sz="4000" dirty="0"/>
          </a:p>
        </p:txBody>
      </p:sp>
      <p:sp>
        <p:nvSpPr>
          <p:cNvPr id="8" name="Cube 7"/>
          <p:cNvSpPr/>
          <p:nvPr/>
        </p:nvSpPr>
        <p:spPr>
          <a:xfrm>
            <a:off x="2819400" y="2308086"/>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1828800" y="2993886"/>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1295400" y="2460486"/>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2057400" y="2155686"/>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3352800" y="3070086"/>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be 13"/>
          <p:cNvSpPr/>
          <p:nvPr/>
        </p:nvSpPr>
        <p:spPr>
          <a:xfrm>
            <a:off x="4876800" y="2003286"/>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be 14"/>
          <p:cNvSpPr/>
          <p:nvPr/>
        </p:nvSpPr>
        <p:spPr>
          <a:xfrm>
            <a:off x="5410200" y="2689086"/>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be 15"/>
          <p:cNvSpPr/>
          <p:nvPr/>
        </p:nvSpPr>
        <p:spPr>
          <a:xfrm>
            <a:off x="6019800" y="3451086"/>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5334000" y="41148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6477000" y="45720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be 18"/>
          <p:cNvSpPr/>
          <p:nvPr/>
        </p:nvSpPr>
        <p:spPr>
          <a:xfrm>
            <a:off x="2057400" y="4267200"/>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Scale>
                                      <p:cBhvr>
                                        <p:cTn id="1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5"/>
                                        </p:tgtEl>
                                        <p:attrNameLst>
                                          <p:attrName>ppt_x</p:attrName>
                                          <p:attrName>ppt_y</p:attrName>
                                        </p:attrNameLst>
                                      </p:cBhvr>
                                    </p:animMotion>
                                    <p:animEffect transition="in" filter="fade">
                                      <p:cBhvr>
                                        <p:cTn id="14" dur="1000"/>
                                        <p:tgtEl>
                                          <p:spTgt spid="15"/>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Scale>
                                      <p:cBhvr>
                                        <p:cTn id="1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6"/>
                                        </p:tgtEl>
                                        <p:attrNameLst>
                                          <p:attrName>ppt_x</p:attrName>
                                          <p:attrName>ppt_y</p:attrName>
                                        </p:attrNameLst>
                                      </p:cBhvr>
                                    </p:animMotion>
                                    <p:animEffect transition="in" filter="fade">
                                      <p:cBhvr>
                                        <p:cTn id="19" dur="10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
                                        </p:tgtEl>
                                        <p:attrNameLst>
                                          <p:attrName>ppt_x</p:attrName>
                                          <p:attrName>ppt_y</p:attrName>
                                        </p:attrNameLst>
                                      </p:cBhvr>
                                    </p:animMotion>
                                    <p:animEffect transition="in" filter="fade">
                                      <p:cBhvr>
                                        <p:cTn id="26" dur="1000"/>
                                        <p:tgtEl>
                                          <p:spTgt spid="8"/>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Scale>
                                      <p:cBhvr>
                                        <p:cTn id="2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
                                        </p:tgtEl>
                                        <p:attrNameLst>
                                          <p:attrName>ppt_x</p:attrName>
                                          <p:attrName>ppt_y</p:attrName>
                                        </p:attrNameLst>
                                      </p:cBhvr>
                                    </p:animMotion>
                                    <p:animEffect transition="in" filter="fade">
                                      <p:cBhvr>
                                        <p:cTn id="31" dur="1000"/>
                                        <p:tgtEl>
                                          <p:spTgt spid="9"/>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Scale>
                                      <p:cBhvr>
                                        <p:cTn id="34"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0"/>
                                        </p:tgtEl>
                                        <p:attrNameLst>
                                          <p:attrName>ppt_x</p:attrName>
                                          <p:attrName>ppt_y</p:attrName>
                                        </p:attrNameLst>
                                      </p:cBhvr>
                                    </p:animMotion>
                                    <p:animEffect transition="in" filter="fade">
                                      <p:cBhvr>
                                        <p:cTn id="36" dur="1000"/>
                                        <p:tgtEl>
                                          <p:spTgt spid="10"/>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Scale>
                                      <p:cBhvr>
                                        <p:cTn id="4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2"/>
                                        </p:tgtEl>
                                        <p:attrNameLst>
                                          <p:attrName>ppt_x</p:attrName>
                                          <p:attrName>ppt_y</p:attrName>
                                        </p:attrNameLst>
                                      </p:cBhvr>
                                    </p:animMotion>
                                    <p:animEffect transition="in" filter="fade">
                                      <p:cBhvr>
                                        <p:cTn id="46" dur="10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52"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Scale>
                                      <p:cBhvr>
                                        <p:cTn id="5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7"/>
                                        </p:tgtEl>
                                        <p:attrNameLst>
                                          <p:attrName>ppt_x</p:attrName>
                                          <p:attrName>ppt_y</p:attrName>
                                        </p:attrNameLst>
                                      </p:cBhvr>
                                    </p:animMotion>
                                    <p:animEffect transition="in" filter="fade">
                                      <p:cBhvr>
                                        <p:cTn id="53" dur="1000"/>
                                        <p:tgtEl>
                                          <p:spTgt spid="17"/>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Scale>
                                      <p:cBhvr>
                                        <p:cTn id="5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8"/>
                                        </p:tgtEl>
                                        <p:attrNameLst>
                                          <p:attrName>ppt_x</p:attrName>
                                          <p:attrName>ppt_y</p:attrName>
                                        </p:attrNameLst>
                                      </p:cBhvr>
                                    </p:animMotion>
                                    <p:animEffect transition="in" filter="fade">
                                      <p:cBhvr>
                                        <p:cTn id="58" dur="10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Scale>
                                      <p:cBhvr>
                                        <p:cTn id="63"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9"/>
                                        </p:tgtEl>
                                        <p:attrNameLst>
                                          <p:attrName>ppt_x</p:attrName>
                                          <p:attrName>ppt_y</p:attrName>
                                        </p:attrNameLst>
                                      </p:cBhvr>
                                    </p:animMotion>
                                    <p:animEffect transition="in" filter="fade">
                                      <p:cBhvr>
                                        <p:cTn id="6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4" grpId="0" animBg="1"/>
      <p:bldP spid="15" grpId="0" animBg="1"/>
      <p:bldP spid="16" grpId="0" animBg="1"/>
      <p:bldP spid="17" grpId="0" animBg="1"/>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1143000"/>
          </a:xfrm>
        </p:spPr>
        <p:txBody>
          <a:bodyPr/>
          <a:lstStyle/>
          <a:p>
            <a:r>
              <a:rPr lang="en-US" dirty="0" smtClean="0"/>
              <a:t>Basic Mat:  3x-5 + (2-X) (0 pairs)</a:t>
            </a:r>
            <a:endParaRPr lang="en-US" dirty="0"/>
          </a:p>
        </p:txBody>
      </p:sp>
      <p:sp>
        <p:nvSpPr>
          <p:cNvPr id="4" name="Rectangle 3"/>
          <p:cNvSpPr/>
          <p:nvPr/>
        </p:nvSpPr>
        <p:spPr>
          <a:xfrm>
            <a:off x="838200" y="1828800"/>
            <a:ext cx="3657600" cy="434340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95800" y="1828800"/>
            <a:ext cx="3657600" cy="43434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467600" y="5562600"/>
            <a:ext cx="609600" cy="584775"/>
          </a:xfrm>
          <a:prstGeom prst="rect">
            <a:avLst/>
          </a:prstGeom>
          <a:noFill/>
        </p:spPr>
        <p:txBody>
          <a:bodyPr wrap="square" rtlCol="0">
            <a:spAutoFit/>
          </a:bodyPr>
          <a:lstStyle/>
          <a:p>
            <a:r>
              <a:rPr lang="en-US" sz="3200" dirty="0" smtClean="0"/>
              <a:t>+</a:t>
            </a:r>
            <a:endParaRPr lang="en-US" sz="3200" dirty="0"/>
          </a:p>
        </p:txBody>
      </p:sp>
      <p:sp>
        <p:nvSpPr>
          <p:cNvPr id="7" name="TextBox 6"/>
          <p:cNvSpPr txBox="1"/>
          <p:nvPr/>
        </p:nvSpPr>
        <p:spPr>
          <a:xfrm>
            <a:off x="914400" y="5486400"/>
            <a:ext cx="609600" cy="707886"/>
          </a:xfrm>
          <a:prstGeom prst="rect">
            <a:avLst/>
          </a:prstGeom>
          <a:noFill/>
        </p:spPr>
        <p:txBody>
          <a:bodyPr wrap="square" rtlCol="0">
            <a:spAutoFit/>
          </a:bodyPr>
          <a:lstStyle/>
          <a:p>
            <a:r>
              <a:rPr lang="en-US" sz="4000" dirty="0" smtClean="0"/>
              <a:t>-</a:t>
            </a:r>
            <a:endParaRPr lang="en-US" sz="4000" dirty="0"/>
          </a:p>
        </p:txBody>
      </p:sp>
      <p:sp>
        <p:nvSpPr>
          <p:cNvPr id="8" name="Cube 7"/>
          <p:cNvSpPr/>
          <p:nvPr/>
        </p:nvSpPr>
        <p:spPr>
          <a:xfrm>
            <a:off x="2819400" y="2308086"/>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1828800" y="2993886"/>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1295400" y="2460486"/>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2057400" y="2155686"/>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3352800" y="3070086"/>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be 13"/>
          <p:cNvSpPr/>
          <p:nvPr/>
        </p:nvSpPr>
        <p:spPr>
          <a:xfrm>
            <a:off x="4876800" y="2003286"/>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be 14"/>
          <p:cNvSpPr/>
          <p:nvPr/>
        </p:nvSpPr>
        <p:spPr>
          <a:xfrm>
            <a:off x="5410200" y="2689086"/>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be 15"/>
          <p:cNvSpPr/>
          <p:nvPr/>
        </p:nvSpPr>
        <p:spPr>
          <a:xfrm>
            <a:off x="6019800" y="3451086"/>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5334000" y="41148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6477000" y="45720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be 18"/>
          <p:cNvSpPr/>
          <p:nvPr/>
        </p:nvSpPr>
        <p:spPr>
          <a:xfrm>
            <a:off x="2057400" y="4267200"/>
            <a:ext cx="1752600" cy="6096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2895600" y="5105400"/>
            <a:ext cx="2667000" cy="954107"/>
          </a:xfrm>
          <a:prstGeom prst="rect">
            <a:avLst/>
          </a:prstGeom>
          <a:noFill/>
        </p:spPr>
        <p:txBody>
          <a:bodyPr wrap="square" rtlCol="0">
            <a:spAutoFit/>
          </a:bodyPr>
          <a:lstStyle/>
          <a:p>
            <a:pPr algn="ctr"/>
            <a:r>
              <a:rPr lang="en-US" sz="2800" dirty="0" smtClean="0"/>
              <a:t>Solution is </a:t>
            </a:r>
          </a:p>
          <a:p>
            <a:pPr algn="ctr"/>
            <a:r>
              <a:rPr lang="en-US" sz="2800" dirty="0" smtClean="0"/>
              <a:t>2x -3</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7"/>
                                        </p:tgtEl>
                                        <p:attrNameLst>
                                          <p:attrName>ppt_x</p:attrName>
                                        </p:attrNameLst>
                                      </p:cBhvr>
                                      <p:tavLst>
                                        <p:tav tm="0">
                                          <p:val>
                                            <p:strVal val="ppt_x"/>
                                          </p:val>
                                        </p:tav>
                                        <p:tav tm="100000">
                                          <p:val>
                                            <p:strVal val="ppt_x"/>
                                          </p:val>
                                        </p:tav>
                                      </p:tavLst>
                                    </p:anim>
                                    <p:anim calcmode="lin" valueType="num">
                                      <p:cBhvr additive="base">
                                        <p:cTn id="7" dur="500"/>
                                        <p:tgtEl>
                                          <p:spTgt spid="17"/>
                                        </p:tgtEl>
                                        <p:attrNameLst>
                                          <p:attrName>ppt_y</p:attrName>
                                        </p:attrNameLst>
                                      </p:cBhvr>
                                      <p:tavLst>
                                        <p:tav tm="0">
                                          <p:val>
                                            <p:strVal val="ppt_y"/>
                                          </p:val>
                                        </p:tav>
                                        <p:tav tm="100000">
                                          <p:val>
                                            <p:strVal val="1+ppt_h/2"/>
                                          </p:val>
                                        </p:tav>
                                      </p:tavLst>
                                    </p:anim>
                                    <p:set>
                                      <p:cBhvr>
                                        <p:cTn id="8" dur="1" fill="hold">
                                          <p:stCondLst>
                                            <p:cond delay="499"/>
                                          </p:stCondLst>
                                        </p:cTn>
                                        <p:tgtEl>
                                          <p:spTgt spid="17"/>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18"/>
                                        </p:tgtEl>
                                        <p:attrNameLst>
                                          <p:attrName>ppt_x</p:attrName>
                                        </p:attrNameLst>
                                      </p:cBhvr>
                                      <p:tavLst>
                                        <p:tav tm="0">
                                          <p:val>
                                            <p:strVal val="ppt_x"/>
                                          </p:val>
                                        </p:tav>
                                        <p:tav tm="100000">
                                          <p:val>
                                            <p:strVal val="ppt_x"/>
                                          </p:val>
                                        </p:tav>
                                      </p:tavLst>
                                    </p:anim>
                                    <p:anim calcmode="lin" valueType="num">
                                      <p:cBhvr additive="base">
                                        <p:cTn id="11" dur="500"/>
                                        <p:tgtEl>
                                          <p:spTgt spid="18"/>
                                        </p:tgtEl>
                                        <p:attrNameLst>
                                          <p:attrName>ppt_y</p:attrName>
                                        </p:attrNameLst>
                                      </p:cBhvr>
                                      <p:tavLst>
                                        <p:tav tm="0">
                                          <p:val>
                                            <p:strVal val="ppt_y"/>
                                          </p:val>
                                        </p:tav>
                                        <p:tav tm="100000">
                                          <p:val>
                                            <p:strVal val="1+ppt_h/2"/>
                                          </p:val>
                                        </p:tav>
                                      </p:tavLst>
                                    </p:anim>
                                    <p:set>
                                      <p:cBhvr>
                                        <p:cTn id="12" dur="1" fill="hold">
                                          <p:stCondLst>
                                            <p:cond delay="499"/>
                                          </p:stCondLst>
                                        </p:cTn>
                                        <p:tgtEl>
                                          <p:spTgt spid="18"/>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10"/>
                                        </p:tgtEl>
                                        <p:attrNameLst>
                                          <p:attrName>ppt_x</p:attrName>
                                        </p:attrNameLst>
                                      </p:cBhvr>
                                      <p:tavLst>
                                        <p:tav tm="0">
                                          <p:val>
                                            <p:strVal val="ppt_x"/>
                                          </p:val>
                                        </p:tav>
                                        <p:tav tm="100000">
                                          <p:val>
                                            <p:strVal val="ppt_x"/>
                                          </p:val>
                                        </p:tav>
                                      </p:tavLst>
                                    </p:anim>
                                    <p:anim calcmode="lin" valueType="num">
                                      <p:cBhvr additive="base">
                                        <p:cTn id="15" dur="500"/>
                                        <p:tgtEl>
                                          <p:spTgt spid="10"/>
                                        </p:tgtEl>
                                        <p:attrNameLst>
                                          <p:attrName>ppt_y</p:attrName>
                                        </p:attrNameLst>
                                      </p:cBhvr>
                                      <p:tavLst>
                                        <p:tav tm="0">
                                          <p:val>
                                            <p:strVal val="ppt_y"/>
                                          </p:val>
                                        </p:tav>
                                        <p:tav tm="100000">
                                          <p:val>
                                            <p:strVal val="1+ppt_h/2"/>
                                          </p:val>
                                        </p:tav>
                                      </p:tavLst>
                                    </p:anim>
                                    <p:set>
                                      <p:cBhvr>
                                        <p:cTn id="16" dur="1" fill="hold">
                                          <p:stCondLst>
                                            <p:cond delay="499"/>
                                          </p:stCondLst>
                                        </p:cTn>
                                        <p:tgtEl>
                                          <p:spTgt spid="10"/>
                                        </p:tgtEl>
                                        <p:attrNameLst>
                                          <p:attrName>style.visibility</p:attrName>
                                        </p:attrNameLst>
                                      </p:cBhvr>
                                      <p:to>
                                        <p:strVal val="hidden"/>
                                      </p:to>
                                    </p:set>
                                  </p:childTnLst>
                                </p:cTn>
                              </p:par>
                              <p:par>
                                <p:cTn id="17" presetID="2" presetClass="exit" presetSubtype="4" fill="hold" grpId="0" nodeType="withEffect">
                                  <p:stCondLst>
                                    <p:cond delay="0"/>
                                  </p:stCondLst>
                                  <p:childTnLst>
                                    <p:anim calcmode="lin" valueType="num">
                                      <p:cBhvr additive="base">
                                        <p:cTn id="18" dur="500"/>
                                        <p:tgtEl>
                                          <p:spTgt spid="11"/>
                                        </p:tgtEl>
                                        <p:attrNameLst>
                                          <p:attrName>ppt_x</p:attrName>
                                        </p:attrNameLst>
                                      </p:cBhvr>
                                      <p:tavLst>
                                        <p:tav tm="0">
                                          <p:val>
                                            <p:strVal val="ppt_x"/>
                                          </p:val>
                                        </p:tav>
                                        <p:tav tm="100000">
                                          <p:val>
                                            <p:strVal val="ppt_x"/>
                                          </p:val>
                                        </p:tav>
                                      </p:tavLst>
                                    </p:anim>
                                    <p:anim calcmode="lin" valueType="num">
                                      <p:cBhvr additive="base">
                                        <p:cTn id="19" dur="500"/>
                                        <p:tgtEl>
                                          <p:spTgt spid="11"/>
                                        </p:tgtEl>
                                        <p:attrNameLst>
                                          <p:attrName>ppt_y</p:attrName>
                                        </p:attrNameLst>
                                      </p:cBhvr>
                                      <p:tavLst>
                                        <p:tav tm="0">
                                          <p:val>
                                            <p:strVal val="ppt_y"/>
                                          </p:val>
                                        </p:tav>
                                        <p:tav tm="100000">
                                          <p:val>
                                            <p:strVal val="1+ppt_h/2"/>
                                          </p:val>
                                        </p:tav>
                                      </p:tavLst>
                                    </p:anim>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19"/>
                                        </p:tgtEl>
                                        <p:attrNameLst>
                                          <p:attrName>ppt_x</p:attrName>
                                        </p:attrNameLst>
                                      </p:cBhvr>
                                      <p:tavLst>
                                        <p:tav tm="0">
                                          <p:val>
                                            <p:strVal val="ppt_x"/>
                                          </p:val>
                                        </p:tav>
                                        <p:tav tm="100000">
                                          <p:val>
                                            <p:strVal val="ppt_x"/>
                                          </p:val>
                                        </p:tav>
                                      </p:tavLst>
                                    </p:anim>
                                    <p:anim calcmode="lin" valueType="num">
                                      <p:cBhvr additive="base">
                                        <p:cTn id="25" dur="500"/>
                                        <p:tgtEl>
                                          <p:spTgt spid="19"/>
                                        </p:tgtEl>
                                        <p:attrNameLst>
                                          <p:attrName>ppt_y</p:attrName>
                                        </p:attrNameLst>
                                      </p:cBhvr>
                                      <p:tavLst>
                                        <p:tav tm="0">
                                          <p:val>
                                            <p:strVal val="ppt_y"/>
                                          </p:val>
                                        </p:tav>
                                        <p:tav tm="100000">
                                          <p:val>
                                            <p:strVal val="1+ppt_h/2"/>
                                          </p:val>
                                        </p:tav>
                                      </p:tavLst>
                                    </p:anim>
                                    <p:set>
                                      <p:cBhvr>
                                        <p:cTn id="26" dur="1" fill="hold">
                                          <p:stCondLst>
                                            <p:cond delay="499"/>
                                          </p:stCondLst>
                                        </p:cTn>
                                        <p:tgtEl>
                                          <p:spTgt spid="19"/>
                                        </p:tgtEl>
                                        <p:attrNameLst>
                                          <p:attrName>style.visibility</p:attrName>
                                        </p:attrNameLst>
                                      </p:cBhvr>
                                      <p:to>
                                        <p:strVal val="hidden"/>
                                      </p:to>
                                    </p:set>
                                  </p:childTnLst>
                                </p:cTn>
                              </p:par>
                              <p:par>
                                <p:cTn id="27" presetID="2" presetClass="exit" presetSubtype="4" fill="hold" grpId="0" nodeType="withEffect">
                                  <p:stCondLst>
                                    <p:cond delay="0"/>
                                  </p:stCondLst>
                                  <p:childTnLst>
                                    <p:anim calcmode="lin" valueType="num">
                                      <p:cBhvr additive="base">
                                        <p:cTn id="28" dur="500"/>
                                        <p:tgtEl>
                                          <p:spTgt spid="16"/>
                                        </p:tgtEl>
                                        <p:attrNameLst>
                                          <p:attrName>ppt_x</p:attrName>
                                        </p:attrNameLst>
                                      </p:cBhvr>
                                      <p:tavLst>
                                        <p:tav tm="0">
                                          <p:val>
                                            <p:strVal val="ppt_x"/>
                                          </p:val>
                                        </p:tav>
                                        <p:tav tm="100000">
                                          <p:val>
                                            <p:strVal val="ppt_x"/>
                                          </p:val>
                                        </p:tav>
                                      </p:tavLst>
                                    </p:anim>
                                    <p:anim calcmode="lin" valueType="num">
                                      <p:cBhvr additive="base">
                                        <p:cTn id="29" dur="500"/>
                                        <p:tgtEl>
                                          <p:spTgt spid="16"/>
                                        </p:tgtEl>
                                        <p:attrNameLst>
                                          <p:attrName>ppt_y</p:attrName>
                                        </p:attrNameLst>
                                      </p:cBhvr>
                                      <p:tavLst>
                                        <p:tav tm="0">
                                          <p:val>
                                            <p:strVal val="ppt_y"/>
                                          </p:val>
                                        </p:tav>
                                        <p:tav tm="100000">
                                          <p:val>
                                            <p:strVal val="1+ppt_h/2"/>
                                          </p:val>
                                        </p:tav>
                                      </p:tavLst>
                                    </p:anim>
                                    <p:set>
                                      <p:cBhvr>
                                        <p:cTn id="30" dur="1" fill="hold">
                                          <p:stCondLst>
                                            <p:cond delay="499"/>
                                          </p:stCondLst>
                                        </p:cTn>
                                        <p:tgtEl>
                                          <p:spTgt spid="1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Scale>
                                      <p:cBhvr>
                                        <p:cTn id="3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20"/>
                                        </p:tgtEl>
                                        <p:attrNameLst>
                                          <p:attrName>ppt_x</p:attrName>
                                          <p:attrName>ppt_y</p:attrName>
                                        </p:attrNameLst>
                                      </p:cBhvr>
                                    </p:animMotion>
                                    <p:animEffect transition="in" filter="fade">
                                      <p:cBhvr>
                                        <p:cTn id="3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6" grpId="0" animBg="1"/>
      <p:bldP spid="17" grpId="0" animBg="1"/>
      <p:bldP spid="18" grpId="0" animBg="1"/>
      <p:bldP spid="19" grpId="0" animBg="1"/>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Goal</a:t>
            </a:r>
            <a:endParaRPr lang="en-US" dirty="0"/>
          </a:p>
        </p:txBody>
      </p:sp>
      <p:sp>
        <p:nvSpPr>
          <p:cNvPr id="3" name="Content Placeholder 2"/>
          <p:cNvSpPr>
            <a:spLocks noGrp="1"/>
          </p:cNvSpPr>
          <p:nvPr>
            <p:ph sz="quarter" idx="1"/>
          </p:nvPr>
        </p:nvSpPr>
        <p:spPr/>
        <p:txBody>
          <a:bodyPr/>
          <a:lstStyle/>
          <a:p>
            <a:pPr>
              <a:buNone/>
            </a:pPr>
            <a:r>
              <a:rPr lang="en-US" dirty="0" smtClean="0"/>
              <a:t>To build the capacity of special educators to provide quality specialized instruction for students with disabilities in the area of math, by building content knowledge of mathematics, assessing students using diagnostic tools, creating lesson based on a scope and sequence and progress monitoring growth</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1143000"/>
          </a:xfrm>
        </p:spPr>
        <p:txBody>
          <a:bodyPr/>
          <a:lstStyle/>
          <a:p>
            <a:r>
              <a:rPr lang="en-US" dirty="0" smtClean="0"/>
              <a:t>Basic Mat:  (3y +5) + (y-3)</a:t>
            </a:r>
            <a:endParaRPr lang="en-US" dirty="0"/>
          </a:p>
        </p:txBody>
      </p:sp>
      <p:sp>
        <p:nvSpPr>
          <p:cNvPr id="4" name="Rectangle 3"/>
          <p:cNvSpPr/>
          <p:nvPr/>
        </p:nvSpPr>
        <p:spPr>
          <a:xfrm>
            <a:off x="838200" y="1828800"/>
            <a:ext cx="3657600" cy="434340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95800" y="1828800"/>
            <a:ext cx="3657600" cy="43434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467600" y="5562600"/>
            <a:ext cx="609600" cy="584775"/>
          </a:xfrm>
          <a:prstGeom prst="rect">
            <a:avLst/>
          </a:prstGeom>
          <a:noFill/>
        </p:spPr>
        <p:txBody>
          <a:bodyPr wrap="square" rtlCol="0">
            <a:spAutoFit/>
          </a:bodyPr>
          <a:lstStyle/>
          <a:p>
            <a:r>
              <a:rPr lang="en-US" sz="3200" dirty="0" smtClean="0"/>
              <a:t>+</a:t>
            </a:r>
            <a:endParaRPr lang="en-US" sz="3200" dirty="0"/>
          </a:p>
        </p:txBody>
      </p:sp>
      <p:sp>
        <p:nvSpPr>
          <p:cNvPr id="7" name="TextBox 6"/>
          <p:cNvSpPr txBox="1"/>
          <p:nvPr/>
        </p:nvSpPr>
        <p:spPr>
          <a:xfrm>
            <a:off x="914400" y="5486400"/>
            <a:ext cx="609600" cy="707886"/>
          </a:xfrm>
          <a:prstGeom prst="rect">
            <a:avLst/>
          </a:prstGeom>
          <a:noFill/>
        </p:spPr>
        <p:txBody>
          <a:bodyPr wrap="square" rtlCol="0">
            <a:spAutoFit/>
          </a:bodyPr>
          <a:lstStyle/>
          <a:p>
            <a:r>
              <a:rPr lang="en-US" sz="4000" dirty="0" smtClean="0"/>
              <a:t>-</a:t>
            </a:r>
            <a:endParaRPr lang="en-US" sz="4000" dirty="0"/>
          </a:p>
        </p:txBody>
      </p:sp>
      <p:sp>
        <p:nvSpPr>
          <p:cNvPr id="8" name="Cube 7"/>
          <p:cNvSpPr/>
          <p:nvPr/>
        </p:nvSpPr>
        <p:spPr>
          <a:xfrm>
            <a:off x="5105400" y="49530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1752600" y="3657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1981200" y="2895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6172200" y="4648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7162800" y="49530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5791200" y="49530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6477000" y="49530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ube 20"/>
          <p:cNvSpPr/>
          <p:nvPr/>
        </p:nvSpPr>
        <p:spPr>
          <a:xfrm>
            <a:off x="5029200" y="39624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ube 21"/>
          <p:cNvSpPr/>
          <p:nvPr/>
        </p:nvSpPr>
        <p:spPr>
          <a:xfrm>
            <a:off x="5105400" y="30480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ube 22"/>
          <p:cNvSpPr/>
          <p:nvPr/>
        </p:nvSpPr>
        <p:spPr>
          <a:xfrm>
            <a:off x="5029200" y="22098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ube 23"/>
          <p:cNvSpPr/>
          <p:nvPr/>
        </p:nvSpPr>
        <p:spPr>
          <a:xfrm>
            <a:off x="5867400" y="35814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ube 24"/>
          <p:cNvSpPr/>
          <p:nvPr/>
        </p:nvSpPr>
        <p:spPr>
          <a:xfrm>
            <a:off x="2667000" y="39624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Scale>
                                      <p:cBhvr>
                                        <p:cTn id="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1"/>
                                        </p:tgtEl>
                                        <p:attrNameLst>
                                          <p:attrName>ppt_x</p:attrName>
                                          <p:attrName>ppt_y</p:attrName>
                                        </p:attrNameLst>
                                      </p:cBhvr>
                                    </p:animMotion>
                                    <p:animEffect transition="in" filter="fade">
                                      <p:cBhvr>
                                        <p:cTn id="9" dur="1000"/>
                                        <p:tgtEl>
                                          <p:spTgt spid="2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Scale>
                                      <p:cBhvr>
                                        <p:cTn id="12"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2"/>
                                        </p:tgtEl>
                                        <p:attrNameLst>
                                          <p:attrName>ppt_x</p:attrName>
                                          <p:attrName>ppt_y</p:attrName>
                                        </p:attrNameLst>
                                      </p:cBhvr>
                                    </p:animMotion>
                                    <p:animEffect transition="in" filter="fade">
                                      <p:cBhvr>
                                        <p:cTn id="14" dur="1000"/>
                                        <p:tgtEl>
                                          <p:spTgt spid="22"/>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Scale>
                                      <p:cBhvr>
                                        <p:cTn id="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3"/>
                                        </p:tgtEl>
                                        <p:attrNameLst>
                                          <p:attrName>ppt_x</p:attrName>
                                          <p:attrName>ppt_y</p:attrName>
                                        </p:attrNameLst>
                                      </p:cBhvr>
                                    </p:animMotion>
                                    <p:animEffect transition="in" filter="fade">
                                      <p:cBhvr>
                                        <p:cTn id="19" dur="10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
                                        </p:tgtEl>
                                        <p:attrNameLst>
                                          <p:attrName>ppt_x</p:attrName>
                                          <p:attrName>ppt_y</p:attrName>
                                        </p:attrNameLst>
                                      </p:cBhvr>
                                    </p:animMotion>
                                    <p:animEffect transition="in" filter="fade">
                                      <p:cBhvr>
                                        <p:cTn id="26" dur="1000"/>
                                        <p:tgtEl>
                                          <p:spTgt spid="8"/>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Scale>
                                      <p:cBhvr>
                                        <p:cTn id="2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1"/>
                                        </p:tgtEl>
                                        <p:attrNameLst>
                                          <p:attrName>ppt_x</p:attrName>
                                          <p:attrName>ppt_y</p:attrName>
                                        </p:attrNameLst>
                                      </p:cBhvr>
                                    </p:animMotion>
                                    <p:animEffect transition="in" filter="fade">
                                      <p:cBhvr>
                                        <p:cTn id="31" dur="1000"/>
                                        <p:tgtEl>
                                          <p:spTgt spid="11"/>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Scale>
                                      <p:cBhvr>
                                        <p:cTn id="3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2"/>
                                        </p:tgtEl>
                                        <p:attrNameLst>
                                          <p:attrName>ppt_x</p:attrName>
                                          <p:attrName>ppt_y</p:attrName>
                                        </p:attrNameLst>
                                      </p:cBhvr>
                                    </p:animMotion>
                                    <p:animEffect transition="in" filter="fade">
                                      <p:cBhvr>
                                        <p:cTn id="36" dur="1000"/>
                                        <p:tgtEl>
                                          <p:spTgt spid="12"/>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Scale>
                                      <p:cBhvr>
                                        <p:cTn id="3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7"/>
                                        </p:tgtEl>
                                        <p:attrNameLst>
                                          <p:attrName>ppt_x</p:attrName>
                                          <p:attrName>ppt_y</p:attrName>
                                        </p:attrNameLst>
                                      </p:cBhvr>
                                    </p:animMotion>
                                    <p:animEffect transition="in" filter="fade">
                                      <p:cBhvr>
                                        <p:cTn id="41" dur="1000"/>
                                        <p:tgtEl>
                                          <p:spTgt spid="17"/>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Scale>
                                      <p:cBhvr>
                                        <p:cTn id="4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8"/>
                                        </p:tgtEl>
                                        <p:attrNameLst>
                                          <p:attrName>ppt_x</p:attrName>
                                          <p:attrName>ppt_y</p:attrName>
                                        </p:attrNameLst>
                                      </p:cBhvr>
                                    </p:animMotion>
                                    <p:animEffect transition="in" filter="fade">
                                      <p:cBhvr>
                                        <p:cTn id="46" dur="10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52"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Scale>
                                      <p:cBhvr>
                                        <p:cTn id="5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4"/>
                                        </p:tgtEl>
                                        <p:attrNameLst>
                                          <p:attrName>ppt_x</p:attrName>
                                          <p:attrName>ppt_y</p:attrName>
                                        </p:attrNameLst>
                                      </p:cBhvr>
                                    </p:animMotion>
                                    <p:animEffect transition="in" filter="fade">
                                      <p:cBhvr>
                                        <p:cTn id="53" dur="1000"/>
                                        <p:tgtEl>
                                          <p:spTgt spid="24"/>
                                        </p:tgtEl>
                                      </p:cBhvr>
                                    </p:animEffect>
                                  </p:childTnLst>
                                </p:cTn>
                              </p:par>
                            </p:childTnLst>
                          </p:cTn>
                        </p:par>
                      </p:childTnLst>
                    </p:cTn>
                  </p:par>
                  <p:par>
                    <p:cTn id="54" fill="hold">
                      <p:stCondLst>
                        <p:cond delay="indefinite"/>
                      </p:stCondLst>
                      <p:childTnLst>
                        <p:par>
                          <p:cTn id="55" fill="hold">
                            <p:stCondLst>
                              <p:cond delay="0"/>
                            </p:stCondLst>
                            <p:childTnLst>
                              <p:par>
                                <p:cTn id="56" presetID="52" presetClass="entr" presetSubtype="0"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Scale>
                                      <p:cBhvr>
                                        <p:cTn id="5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9"/>
                                        </p:tgtEl>
                                        <p:attrNameLst>
                                          <p:attrName>ppt_x</p:attrName>
                                          <p:attrName>ppt_y</p:attrName>
                                        </p:attrNameLst>
                                      </p:cBhvr>
                                    </p:animMotion>
                                    <p:animEffect transition="in" filter="fade">
                                      <p:cBhvr>
                                        <p:cTn id="60" dur="1000"/>
                                        <p:tgtEl>
                                          <p:spTgt spid="9"/>
                                        </p:tgtEl>
                                      </p:cBhvr>
                                    </p:animEffect>
                                  </p:childTnLst>
                                </p:cTn>
                              </p:par>
                              <p:par>
                                <p:cTn id="61" presetID="52" presetClass="entr" presetSubtype="0"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Scale>
                                      <p:cBhvr>
                                        <p:cTn id="6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0"/>
                                        </p:tgtEl>
                                        <p:attrNameLst>
                                          <p:attrName>ppt_x</p:attrName>
                                          <p:attrName>ppt_y</p:attrName>
                                        </p:attrNameLst>
                                      </p:cBhvr>
                                    </p:animMotion>
                                    <p:animEffect transition="in" filter="fade">
                                      <p:cBhvr>
                                        <p:cTn id="65" dur="1000"/>
                                        <p:tgtEl>
                                          <p:spTgt spid="10"/>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Scale>
                                      <p:cBhvr>
                                        <p:cTn id="6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25"/>
                                        </p:tgtEl>
                                        <p:attrNameLst>
                                          <p:attrName>ppt_x</p:attrName>
                                          <p:attrName>ppt_y</p:attrName>
                                        </p:attrNameLst>
                                      </p:cBhvr>
                                    </p:animMotion>
                                    <p:animEffect transition="in" filter="fade">
                                      <p:cBhvr>
                                        <p:cTn id="7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7" grpId="0" animBg="1"/>
      <p:bldP spid="18" grpId="0" animBg="1"/>
      <p:bldP spid="21" grpId="0" animBg="1"/>
      <p:bldP spid="22" grpId="0" animBg="1"/>
      <p:bldP spid="23" grpId="0" animBg="1"/>
      <p:bldP spid="24"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1143000"/>
          </a:xfrm>
        </p:spPr>
        <p:txBody>
          <a:bodyPr/>
          <a:lstStyle/>
          <a:p>
            <a:r>
              <a:rPr lang="en-US" dirty="0" smtClean="0"/>
              <a:t>Basic Mat:  (3y +5) + (y-3) (0 Pairs)</a:t>
            </a:r>
            <a:endParaRPr lang="en-US" dirty="0"/>
          </a:p>
        </p:txBody>
      </p:sp>
      <p:sp>
        <p:nvSpPr>
          <p:cNvPr id="4" name="Rectangle 3"/>
          <p:cNvSpPr/>
          <p:nvPr/>
        </p:nvSpPr>
        <p:spPr>
          <a:xfrm>
            <a:off x="838200" y="1828800"/>
            <a:ext cx="3657600" cy="434340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95800" y="1828800"/>
            <a:ext cx="3657600" cy="43434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467600" y="5562600"/>
            <a:ext cx="609600" cy="584775"/>
          </a:xfrm>
          <a:prstGeom prst="rect">
            <a:avLst/>
          </a:prstGeom>
          <a:noFill/>
        </p:spPr>
        <p:txBody>
          <a:bodyPr wrap="square" rtlCol="0">
            <a:spAutoFit/>
          </a:bodyPr>
          <a:lstStyle/>
          <a:p>
            <a:r>
              <a:rPr lang="en-US" sz="3200" dirty="0" smtClean="0"/>
              <a:t>+</a:t>
            </a:r>
            <a:endParaRPr lang="en-US" sz="3200" dirty="0"/>
          </a:p>
        </p:txBody>
      </p:sp>
      <p:sp>
        <p:nvSpPr>
          <p:cNvPr id="7" name="TextBox 6"/>
          <p:cNvSpPr txBox="1"/>
          <p:nvPr/>
        </p:nvSpPr>
        <p:spPr>
          <a:xfrm>
            <a:off x="914400" y="5486400"/>
            <a:ext cx="609600" cy="707886"/>
          </a:xfrm>
          <a:prstGeom prst="rect">
            <a:avLst/>
          </a:prstGeom>
          <a:noFill/>
        </p:spPr>
        <p:txBody>
          <a:bodyPr wrap="square" rtlCol="0">
            <a:spAutoFit/>
          </a:bodyPr>
          <a:lstStyle/>
          <a:p>
            <a:r>
              <a:rPr lang="en-US" sz="4000" dirty="0" smtClean="0"/>
              <a:t>-</a:t>
            </a:r>
            <a:endParaRPr lang="en-US" sz="4000" dirty="0"/>
          </a:p>
        </p:txBody>
      </p:sp>
      <p:sp>
        <p:nvSpPr>
          <p:cNvPr id="8" name="Cube 7"/>
          <p:cNvSpPr/>
          <p:nvPr/>
        </p:nvSpPr>
        <p:spPr>
          <a:xfrm>
            <a:off x="5105400" y="49530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1752600" y="3657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1981200" y="2895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6172200" y="4648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7162800" y="49530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5791200" y="49530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6477000" y="49530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905000" y="4953000"/>
            <a:ext cx="2667000" cy="954107"/>
          </a:xfrm>
          <a:prstGeom prst="rect">
            <a:avLst/>
          </a:prstGeom>
          <a:noFill/>
        </p:spPr>
        <p:txBody>
          <a:bodyPr wrap="square" rtlCol="0">
            <a:spAutoFit/>
          </a:bodyPr>
          <a:lstStyle/>
          <a:p>
            <a:pPr algn="ctr"/>
            <a:r>
              <a:rPr lang="en-US" sz="2800" dirty="0" smtClean="0"/>
              <a:t>Solution is </a:t>
            </a:r>
          </a:p>
          <a:p>
            <a:pPr algn="ctr"/>
            <a:r>
              <a:rPr lang="en-US" sz="2800" dirty="0" smtClean="0"/>
              <a:t>4y +2</a:t>
            </a:r>
          </a:p>
        </p:txBody>
      </p:sp>
      <p:sp>
        <p:nvSpPr>
          <p:cNvPr id="21" name="Cube 20"/>
          <p:cNvSpPr/>
          <p:nvPr/>
        </p:nvSpPr>
        <p:spPr>
          <a:xfrm>
            <a:off x="5029200" y="39624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ube 21"/>
          <p:cNvSpPr/>
          <p:nvPr/>
        </p:nvSpPr>
        <p:spPr>
          <a:xfrm>
            <a:off x="5105400" y="30480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ube 22"/>
          <p:cNvSpPr/>
          <p:nvPr/>
        </p:nvSpPr>
        <p:spPr>
          <a:xfrm>
            <a:off x="5029200" y="22098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ube 23"/>
          <p:cNvSpPr/>
          <p:nvPr/>
        </p:nvSpPr>
        <p:spPr>
          <a:xfrm>
            <a:off x="5867400" y="35814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ube 24"/>
          <p:cNvSpPr/>
          <p:nvPr/>
        </p:nvSpPr>
        <p:spPr>
          <a:xfrm>
            <a:off x="2667000" y="39624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9"/>
                                        </p:tgtEl>
                                        <p:attrNameLst>
                                          <p:attrName>ppt_x</p:attrName>
                                        </p:attrNameLst>
                                      </p:cBhvr>
                                      <p:tavLst>
                                        <p:tav tm="0">
                                          <p:val>
                                            <p:strVal val="ppt_x"/>
                                          </p:val>
                                        </p:tav>
                                        <p:tav tm="100000">
                                          <p:val>
                                            <p:strVal val="ppt_x"/>
                                          </p:val>
                                        </p:tav>
                                      </p:tavLst>
                                    </p:anim>
                                    <p:anim calcmode="lin" valueType="num">
                                      <p:cBhvr additive="base">
                                        <p:cTn id="7" dur="500"/>
                                        <p:tgtEl>
                                          <p:spTgt spid="9"/>
                                        </p:tgtEl>
                                        <p:attrNameLst>
                                          <p:attrName>ppt_y</p:attrName>
                                        </p:attrNameLst>
                                      </p:cBhvr>
                                      <p:tavLst>
                                        <p:tav tm="0">
                                          <p:val>
                                            <p:strVal val="ppt_y"/>
                                          </p:val>
                                        </p:tav>
                                        <p:tav tm="100000">
                                          <p:val>
                                            <p:strVal val="1+ppt_h/2"/>
                                          </p:val>
                                        </p:tav>
                                      </p:tavLst>
                                    </p:anim>
                                    <p:set>
                                      <p:cBhvr>
                                        <p:cTn id="8" dur="1" fill="hold">
                                          <p:stCondLst>
                                            <p:cond delay="499"/>
                                          </p:stCondLst>
                                        </p:cTn>
                                        <p:tgtEl>
                                          <p:spTgt spid="9"/>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10"/>
                                        </p:tgtEl>
                                        <p:attrNameLst>
                                          <p:attrName>ppt_x</p:attrName>
                                        </p:attrNameLst>
                                      </p:cBhvr>
                                      <p:tavLst>
                                        <p:tav tm="0">
                                          <p:val>
                                            <p:strVal val="ppt_x"/>
                                          </p:val>
                                        </p:tav>
                                        <p:tav tm="100000">
                                          <p:val>
                                            <p:strVal val="ppt_x"/>
                                          </p:val>
                                        </p:tav>
                                      </p:tavLst>
                                    </p:anim>
                                    <p:anim calcmode="lin" valueType="num">
                                      <p:cBhvr additive="base">
                                        <p:cTn id="11" dur="500"/>
                                        <p:tgtEl>
                                          <p:spTgt spid="10"/>
                                        </p:tgtEl>
                                        <p:attrNameLst>
                                          <p:attrName>ppt_y</p:attrName>
                                        </p:attrNameLst>
                                      </p:cBhvr>
                                      <p:tavLst>
                                        <p:tav tm="0">
                                          <p:val>
                                            <p:strVal val="ppt_y"/>
                                          </p:val>
                                        </p:tav>
                                        <p:tav tm="100000">
                                          <p:val>
                                            <p:strVal val="1+ppt_h/2"/>
                                          </p:val>
                                        </p:tav>
                                      </p:tavLst>
                                    </p:anim>
                                    <p:set>
                                      <p:cBhvr>
                                        <p:cTn id="12" dur="1" fill="hold">
                                          <p:stCondLst>
                                            <p:cond delay="499"/>
                                          </p:stCondLst>
                                        </p:cTn>
                                        <p:tgtEl>
                                          <p:spTgt spid="10"/>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25"/>
                                        </p:tgtEl>
                                        <p:attrNameLst>
                                          <p:attrName>ppt_x</p:attrName>
                                        </p:attrNameLst>
                                      </p:cBhvr>
                                      <p:tavLst>
                                        <p:tav tm="0">
                                          <p:val>
                                            <p:strVal val="ppt_x"/>
                                          </p:val>
                                        </p:tav>
                                        <p:tav tm="100000">
                                          <p:val>
                                            <p:strVal val="ppt_x"/>
                                          </p:val>
                                        </p:tav>
                                      </p:tavLst>
                                    </p:anim>
                                    <p:anim calcmode="lin" valueType="num">
                                      <p:cBhvr additive="base">
                                        <p:cTn id="15" dur="500"/>
                                        <p:tgtEl>
                                          <p:spTgt spid="25"/>
                                        </p:tgtEl>
                                        <p:attrNameLst>
                                          <p:attrName>ppt_y</p:attrName>
                                        </p:attrNameLst>
                                      </p:cBhvr>
                                      <p:tavLst>
                                        <p:tav tm="0">
                                          <p:val>
                                            <p:strVal val="ppt_y"/>
                                          </p:val>
                                        </p:tav>
                                        <p:tav tm="100000">
                                          <p:val>
                                            <p:strVal val="1+ppt_h/2"/>
                                          </p:val>
                                        </p:tav>
                                      </p:tavLst>
                                    </p:anim>
                                    <p:set>
                                      <p:cBhvr>
                                        <p:cTn id="16" dur="1" fill="hold">
                                          <p:stCondLst>
                                            <p:cond delay="499"/>
                                          </p:stCondLst>
                                        </p:cTn>
                                        <p:tgtEl>
                                          <p:spTgt spid="25"/>
                                        </p:tgtEl>
                                        <p:attrNameLst>
                                          <p:attrName>style.visibility</p:attrName>
                                        </p:attrNameLst>
                                      </p:cBhvr>
                                      <p:to>
                                        <p:strVal val="hidden"/>
                                      </p:to>
                                    </p:set>
                                  </p:childTnLst>
                                </p:cTn>
                              </p:par>
                              <p:par>
                                <p:cTn id="17" presetID="2" presetClass="exit" presetSubtype="4" fill="hold" grpId="0" nodeType="withEffect">
                                  <p:stCondLst>
                                    <p:cond delay="0"/>
                                  </p:stCondLst>
                                  <p:childTnLst>
                                    <p:anim calcmode="lin" valueType="num">
                                      <p:cBhvr additive="base">
                                        <p:cTn id="18" dur="500"/>
                                        <p:tgtEl>
                                          <p:spTgt spid="12"/>
                                        </p:tgtEl>
                                        <p:attrNameLst>
                                          <p:attrName>ppt_x</p:attrName>
                                        </p:attrNameLst>
                                      </p:cBhvr>
                                      <p:tavLst>
                                        <p:tav tm="0">
                                          <p:val>
                                            <p:strVal val="ppt_x"/>
                                          </p:val>
                                        </p:tav>
                                        <p:tav tm="100000">
                                          <p:val>
                                            <p:strVal val="ppt_x"/>
                                          </p:val>
                                        </p:tav>
                                      </p:tavLst>
                                    </p:anim>
                                    <p:anim calcmode="lin" valueType="num">
                                      <p:cBhvr additive="base">
                                        <p:cTn id="19" dur="500"/>
                                        <p:tgtEl>
                                          <p:spTgt spid="12"/>
                                        </p:tgtEl>
                                        <p:attrNameLst>
                                          <p:attrName>ppt_y</p:attrName>
                                        </p:attrNameLst>
                                      </p:cBhvr>
                                      <p:tavLst>
                                        <p:tav tm="0">
                                          <p:val>
                                            <p:strVal val="ppt_y"/>
                                          </p:val>
                                        </p:tav>
                                        <p:tav tm="100000">
                                          <p:val>
                                            <p:strVal val="1+ppt_h/2"/>
                                          </p:val>
                                        </p:tav>
                                      </p:tavLst>
                                    </p:anim>
                                    <p:set>
                                      <p:cBhvr>
                                        <p:cTn id="20" dur="1" fill="hold">
                                          <p:stCondLst>
                                            <p:cond delay="499"/>
                                          </p:stCondLst>
                                        </p:cTn>
                                        <p:tgtEl>
                                          <p:spTgt spid="12"/>
                                        </p:tgtEl>
                                        <p:attrNameLst>
                                          <p:attrName>style.visibility</p:attrName>
                                        </p:attrNameLst>
                                      </p:cBhvr>
                                      <p:to>
                                        <p:strVal val="hidden"/>
                                      </p:to>
                                    </p:set>
                                  </p:childTnLst>
                                </p:cTn>
                              </p:par>
                              <p:par>
                                <p:cTn id="21" presetID="2" presetClass="exit" presetSubtype="4" fill="hold" grpId="0" nodeType="withEffect">
                                  <p:stCondLst>
                                    <p:cond delay="0"/>
                                  </p:stCondLst>
                                  <p:childTnLst>
                                    <p:anim calcmode="lin" valueType="num">
                                      <p:cBhvr additive="base">
                                        <p:cTn id="22" dur="500"/>
                                        <p:tgtEl>
                                          <p:spTgt spid="17"/>
                                        </p:tgtEl>
                                        <p:attrNameLst>
                                          <p:attrName>ppt_x</p:attrName>
                                        </p:attrNameLst>
                                      </p:cBhvr>
                                      <p:tavLst>
                                        <p:tav tm="0">
                                          <p:val>
                                            <p:strVal val="ppt_x"/>
                                          </p:val>
                                        </p:tav>
                                        <p:tav tm="100000">
                                          <p:val>
                                            <p:strVal val="ppt_x"/>
                                          </p:val>
                                        </p:tav>
                                      </p:tavLst>
                                    </p:anim>
                                    <p:anim calcmode="lin" valueType="num">
                                      <p:cBhvr additive="base">
                                        <p:cTn id="23" dur="500"/>
                                        <p:tgtEl>
                                          <p:spTgt spid="17"/>
                                        </p:tgtEl>
                                        <p:attrNameLst>
                                          <p:attrName>ppt_y</p:attrName>
                                        </p:attrNameLst>
                                      </p:cBhvr>
                                      <p:tavLst>
                                        <p:tav tm="0">
                                          <p:val>
                                            <p:strVal val="ppt_y"/>
                                          </p:val>
                                        </p:tav>
                                        <p:tav tm="100000">
                                          <p:val>
                                            <p:strVal val="1+ppt_h/2"/>
                                          </p:val>
                                        </p:tav>
                                      </p:tavLst>
                                    </p:anim>
                                    <p:set>
                                      <p:cBhvr>
                                        <p:cTn id="24" dur="1" fill="hold">
                                          <p:stCondLst>
                                            <p:cond delay="499"/>
                                          </p:stCondLst>
                                        </p:cTn>
                                        <p:tgtEl>
                                          <p:spTgt spid="17"/>
                                        </p:tgtEl>
                                        <p:attrNameLst>
                                          <p:attrName>style.visibility</p:attrName>
                                        </p:attrNameLst>
                                      </p:cBhvr>
                                      <p:to>
                                        <p:strVal val="hidden"/>
                                      </p:to>
                                    </p:set>
                                  </p:childTnLst>
                                </p:cTn>
                              </p:par>
                              <p:par>
                                <p:cTn id="25" presetID="2" presetClass="exit" presetSubtype="4" fill="hold" grpId="0" nodeType="withEffect">
                                  <p:stCondLst>
                                    <p:cond delay="0"/>
                                  </p:stCondLst>
                                  <p:childTnLst>
                                    <p:anim calcmode="lin" valueType="num">
                                      <p:cBhvr additive="base">
                                        <p:cTn id="26" dur="500"/>
                                        <p:tgtEl>
                                          <p:spTgt spid="18"/>
                                        </p:tgtEl>
                                        <p:attrNameLst>
                                          <p:attrName>ppt_x</p:attrName>
                                        </p:attrNameLst>
                                      </p:cBhvr>
                                      <p:tavLst>
                                        <p:tav tm="0">
                                          <p:val>
                                            <p:strVal val="ppt_x"/>
                                          </p:val>
                                        </p:tav>
                                        <p:tav tm="100000">
                                          <p:val>
                                            <p:strVal val="ppt_x"/>
                                          </p:val>
                                        </p:tav>
                                      </p:tavLst>
                                    </p:anim>
                                    <p:anim calcmode="lin" valueType="num">
                                      <p:cBhvr additive="base">
                                        <p:cTn id="27" dur="500"/>
                                        <p:tgtEl>
                                          <p:spTgt spid="18"/>
                                        </p:tgtEl>
                                        <p:attrNameLst>
                                          <p:attrName>ppt_y</p:attrName>
                                        </p:attrNameLst>
                                      </p:cBhvr>
                                      <p:tavLst>
                                        <p:tav tm="0">
                                          <p:val>
                                            <p:strVal val="ppt_y"/>
                                          </p:val>
                                        </p:tav>
                                        <p:tav tm="100000">
                                          <p:val>
                                            <p:strVal val="1+ppt_h/2"/>
                                          </p:val>
                                        </p:tav>
                                      </p:tavLst>
                                    </p:anim>
                                    <p:set>
                                      <p:cBhvr>
                                        <p:cTn id="28" dur="1" fill="hold">
                                          <p:stCondLst>
                                            <p:cond delay="499"/>
                                          </p:stCondLst>
                                        </p:cTn>
                                        <p:tgtEl>
                                          <p:spTgt spid="1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52"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Scale>
                                      <p:cBhvr>
                                        <p:cTn id="3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0"/>
                                        </p:tgtEl>
                                        <p:attrNameLst>
                                          <p:attrName>ppt_x</p:attrName>
                                          <p:attrName>ppt_y</p:attrName>
                                        </p:attrNameLst>
                                      </p:cBhvr>
                                    </p:animMotion>
                                    <p:animEffect transition="in" filter="fade">
                                      <p:cBhvr>
                                        <p:cTn id="3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7" grpId="0" animBg="1"/>
      <p:bldP spid="18" grpId="0" animBg="1"/>
      <p:bldP spid="20" grpId="0"/>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try </a:t>
            </a:r>
            <a:endParaRPr lang="en-US" dirty="0"/>
          </a:p>
        </p:txBody>
      </p:sp>
      <p:sp>
        <p:nvSpPr>
          <p:cNvPr id="3" name="Content Placeholder 2"/>
          <p:cNvSpPr>
            <a:spLocks noGrp="1"/>
          </p:cNvSpPr>
          <p:nvPr>
            <p:ph sz="quarter" idx="1"/>
          </p:nvPr>
        </p:nvSpPr>
        <p:spPr/>
        <p:txBody>
          <a:bodyPr/>
          <a:lstStyle/>
          <a:p>
            <a:pPr>
              <a:buNone/>
            </a:pPr>
            <a:r>
              <a:rPr lang="en-US" dirty="0" smtClean="0"/>
              <a:t>lets add these polynomials </a:t>
            </a:r>
          </a:p>
          <a:p>
            <a:pPr>
              <a:buNone/>
            </a:pPr>
            <a:endParaRPr lang="en-US" dirty="0" smtClean="0"/>
          </a:p>
          <a:p>
            <a:pPr algn="ctr">
              <a:buNone/>
            </a:pPr>
            <a:r>
              <a:rPr lang="en-US" sz="4400" dirty="0" smtClean="0"/>
              <a:t>3x</a:t>
            </a:r>
            <a:r>
              <a:rPr lang="en-US" sz="4400" baseline="30000" dirty="0" smtClean="0"/>
              <a:t>2</a:t>
            </a:r>
            <a:r>
              <a:rPr lang="en-US" sz="4400" dirty="0" smtClean="0"/>
              <a:t> – 2y + 8 – 2x</a:t>
            </a:r>
            <a:r>
              <a:rPr lang="en-US" sz="4400" baseline="30000" dirty="0" smtClean="0"/>
              <a:t>2 </a:t>
            </a:r>
            <a:r>
              <a:rPr lang="en-US" sz="4400" dirty="0" smtClean="0"/>
              <a:t>+ 5y</a:t>
            </a:r>
            <a:endParaRPr lang="en-US" sz="4400" baseline="3000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1143000"/>
          </a:xfrm>
        </p:spPr>
        <p:txBody>
          <a:bodyPr/>
          <a:lstStyle/>
          <a:p>
            <a:r>
              <a:rPr lang="en-US" dirty="0" smtClean="0"/>
              <a:t>Basic Mat:  3x</a:t>
            </a:r>
            <a:r>
              <a:rPr lang="en-US" baseline="30000" dirty="0" smtClean="0"/>
              <a:t>2</a:t>
            </a:r>
            <a:r>
              <a:rPr lang="en-US" dirty="0" smtClean="0"/>
              <a:t> – 2y + 8 – 2x</a:t>
            </a:r>
            <a:r>
              <a:rPr lang="en-US" baseline="30000" dirty="0" smtClean="0"/>
              <a:t>2 </a:t>
            </a:r>
            <a:r>
              <a:rPr lang="en-US" dirty="0" smtClean="0"/>
              <a:t>+ 5y</a:t>
            </a:r>
            <a:br>
              <a:rPr lang="en-US" dirty="0" smtClean="0"/>
            </a:br>
            <a:r>
              <a:rPr lang="en-US" dirty="0" smtClean="0"/>
              <a:t>concrete </a:t>
            </a:r>
            <a:endParaRPr lang="en-US" dirty="0"/>
          </a:p>
        </p:txBody>
      </p:sp>
      <p:sp>
        <p:nvSpPr>
          <p:cNvPr id="4" name="Rectangle 3"/>
          <p:cNvSpPr/>
          <p:nvPr/>
        </p:nvSpPr>
        <p:spPr>
          <a:xfrm>
            <a:off x="838200" y="1828800"/>
            <a:ext cx="3657600" cy="434340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95800" y="1828800"/>
            <a:ext cx="3657600" cy="43434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391400" y="5638800"/>
            <a:ext cx="609600" cy="584775"/>
          </a:xfrm>
          <a:prstGeom prst="rect">
            <a:avLst/>
          </a:prstGeom>
          <a:noFill/>
        </p:spPr>
        <p:txBody>
          <a:bodyPr wrap="square" rtlCol="0">
            <a:spAutoFit/>
          </a:bodyPr>
          <a:lstStyle/>
          <a:p>
            <a:r>
              <a:rPr lang="en-US" sz="3200" dirty="0" smtClean="0"/>
              <a:t>+</a:t>
            </a:r>
            <a:endParaRPr lang="en-US" sz="3200" dirty="0"/>
          </a:p>
        </p:txBody>
      </p:sp>
      <p:sp>
        <p:nvSpPr>
          <p:cNvPr id="7" name="TextBox 6"/>
          <p:cNvSpPr txBox="1"/>
          <p:nvPr/>
        </p:nvSpPr>
        <p:spPr>
          <a:xfrm>
            <a:off x="914400" y="5486400"/>
            <a:ext cx="609600" cy="707886"/>
          </a:xfrm>
          <a:prstGeom prst="rect">
            <a:avLst/>
          </a:prstGeom>
          <a:noFill/>
        </p:spPr>
        <p:txBody>
          <a:bodyPr wrap="square" rtlCol="0">
            <a:spAutoFit/>
          </a:bodyPr>
          <a:lstStyle/>
          <a:p>
            <a:r>
              <a:rPr lang="en-US" sz="4000" dirty="0" smtClean="0"/>
              <a:t>-</a:t>
            </a:r>
            <a:endParaRPr lang="en-US" sz="4000" dirty="0"/>
          </a:p>
        </p:txBody>
      </p:sp>
      <p:sp>
        <p:nvSpPr>
          <p:cNvPr id="8" name="Cube 7"/>
          <p:cNvSpPr/>
          <p:nvPr/>
        </p:nvSpPr>
        <p:spPr>
          <a:xfrm>
            <a:off x="6629400" y="2895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6019800" y="2895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5334000" y="2895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5562600" y="3505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4876800" y="35814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6248400" y="3505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ube 20"/>
          <p:cNvSpPr/>
          <p:nvPr/>
        </p:nvSpPr>
        <p:spPr>
          <a:xfrm>
            <a:off x="1600200" y="20574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ube 21"/>
          <p:cNvSpPr/>
          <p:nvPr/>
        </p:nvSpPr>
        <p:spPr>
          <a:xfrm>
            <a:off x="4572000" y="51054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ube 22"/>
          <p:cNvSpPr/>
          <p:nvPr/>
        </p:nvSpPr>
        <p:spPr>
          <a:xfrm>
            <a:off x="5181600" y="46482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ube 23"/>
          <p:cNvSpPr/>
          <p:nvPr/>
        </p:nvSpPr>
        <p:spPr>
          <a:xfrm>
            <a:off x="1600200" y="27432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ube 24"/>
          <p:cNvSpPr/>
          <p:nvPr/>
        </p:nvSpPr>
        <p:spPr>
          <a:xfrm>
            <a:off x="4724400" y="29718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ube 26"/>
          <p:cNvSpPr/>
          <p:nvPr/>
        </p:nvSpPr>
        <p:spPr>
          <a:xfrm>
            <a:off x="4648200" y="1752600"/>
            <a:ext cx="1219200" cy="11430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ube 27"/>
          <p:cNvSpPr/>
          <p:nvPr/>
        </p:nvSpPr>
        <p:spPr>
          <a:xfrm>
            <a:off x="5638800" y="1752600"/>
            <a:ext cx="1219200" cy="11430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ube 28"/>
          <p:cNvSpPr/>
          <p:nvPr/>
        </p:nvSpPr>
        <p:spPr>
          <a:xfrm>
            <a:off x="6705600" y="1676400"/>
            <a:ext cx="1219200" cy="11430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ube 29"/>
          <p:cNvSpPr/>
          <p:nvPr/>
        </p:nvSpPr>
        <p:spPr>
          <a:xfrm>
            <a:off x="6934200" y="3505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ube 30"/>
          <p:cNvSpPr/>
          <p:nvPr/>
        </p:nvSpPr>
        <p:spPr>
          <a:xfrm>
            <a:off x="990600" y="3505200"/>
            <a:ext cx="1219200" cy="11430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ube 31"/>
          <p:cNvSpPr/>
          <p:nvPr/>
        </p:nvSpPr>
        <p:spPr>
          <a:xfrm>
            <a:off x="2362200" y="3505200"/>
            <a:ext cx="1219200" cy="11430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ube 32"/>
          <p:cNvSpPr/>
          <p:nvPr/>
        </p:nvSpPr>
        <p:spPr>
          <a:xfrm>
            <a:off x="4800600" y="55626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ube 33"/>
          <p:cNvSpPr/>
          <p:nvPr/>
        </p:nvSpPr>
        <p:spPr>
          <a:xfrm>
            <a:off x="5943600" y="50292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ube 34"/>
          <p:cNvSpPr/>
          <p:nvPr/>
        </p:nvSpPr>
        <p:spPr>
          <a:xfrm>
            <a:off x="4495800" y="42672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Scale>
                                      <p:cBhvr>
                                        <p:cTn id="7"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7"/>
                                        </p:tgtEl>
                                        <p:attrNameLst>
                                          <p:attrName>ppt_x</p:attrName>
                                          <p:attrName>ppt_y</p:attrName>
                                        </p:attrNameLst>
                                      </p:cBhvr>
                                    </p:animMotion>
                                    <p:animEffect transition="in" filter="fade">
                                      <p:cBhvr>
                                        <p:cTn id="9" dur="1000"/>
                                        <p:tgtEl>
                                          <p:spTgt spid="27"/>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Scale>
                                      <p:cBhvr>
                                        <p:cTn id="12"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8"/>
                                        </p:tgtEl>
                                        <p:attrNameLst>
                                          <p:attrName>ppt_x</p:attrName>
                                          <p:attrName>ppt_y</p:attrName>
                                        </p:attrNameLst>
                                      </p:cBhvr>
                                    </p:animMotion>
                                    <p:animEffect transition="in" filter="fade">
                                      <p:cBhvr>
                                        <p:cTn id="14" dur="1000"/>
                                        <p:tgtEl>
                                          <p:spTgt spid="28"/>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Scale>
                                      <p:cBhvr>
                                        <p:cTn id="1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9"/>
                                        </p:tgtEl>
                                        <p:attrNameLst>
                                          <p:attrName>ppt_x</p:attrName>
                                          <p:attrName>ppt_y</p:attrName>
                                        </p:attrNameLst>
                                      </p:cBhvr>
                                    </p:animMotion>
                                    <p:animEffect transition="in" filter="fade">
                                      <p:cBhvr>
                                        <p:cTn id="19" dur="10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Scale>
                                      <p:cBhvr>
                                        <p:cTn id="2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1"/>
                                        </p:tgtEl>
                                        <p:attrNameLst>
                                          <p:attrName>ppt_x</p:attrName>
                                          <p:attrName>ppt_y</p:attrName>
                                        </p:attrNameLst>
                                      </p:cBhvr>
                                    </p:animMotion>
                                    <p:animEffect transition="in" filter="fade">
                                      <p:cBhvr>
                                        <p:cTn id="26" dur="1000"/>
                                        <p:tgtEl>
                                          <p:spTgt spid="21"/>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Scale>
                                      <p:cBhvr>
                                        <p:cTn id="29"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4"/>
                                        </p:tgtEl>
                                        <p:attrNameLst>
                                          <p:attrName>ppt_x</p:attrName>
                                          <p:attrName>ppt_y</p:attrName>
                                        </p:attrNameLst>
                                      </p:cBhvr>
                                    </p:animMotion>
                                    <p:animEffect transition="in" filter="fade">
                                      <p:cBhvr>
                                        <p:cTn id="31" dur="10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5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Scale>
                                      <p:cBhvr>
                                        <p:cTn id="3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8"/>
                                        </p:tgtEl>
                                        <p:attrNameLst>
                                          <p:attrName>ppt_x</p:attrName>
                                          <p:attrName>ppt_y</p:attrName>
                                        </p:attrNameLst>
                                      </p:cBhvr>
                                    </p:animMotion>
                                    <p:animEffect transition="in" filter="fade">
                                      <p:cBhvr>
                                        <p:cTn id="38" dur="1000"/>
                                        <p:tgtEl>
                                          <p:spTgt spid="8"/>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Scale>
                                      <p:cBhvr>
                                        <p:cTn id="4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9"/>
                                        </p:tgtEl>
                                        <p:attrNameLst>
                                          <p:attrName>ppt_x</p:attrName>
                                          <p:attrName>ppt_y</p:attrName>
                                        </p:attrNameLst>
                                      </p:cBhvr>
                                    </p:animMotion>
                                    <p:animEffect transition="in" filter="fade">
                                      <p:cBhvr>
                                        <p:cTn id="43" dur="1000"/>
                                        <p:tgtEl>
                                          <p:spTgt spid="9"/>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Scale>
                                      <p:cBhvr>
                                        <p:cTn id="46"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0"/>
                                        </p:tgtEl>
                                        <p:attrNameLst>
                                          <p:attrName>ppt_x</p:attrName>
                                          <p:attrName>ppt_y</p:attrName>
                                        </p:attrNameLst>
                                      </p:cBhvr>
                                    </p:animMotion>
                                    <p:animEffect transition="in" filter="fade">
                                      <p:cBhvr>
                                        <p:cTn id="48" dur="1000"/>
                                        <p:tgtEl>
                                          <p:spTgt spid="10"/>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Scale>
                                      <p:cBhvr>
                                        <p:cTn id="5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1"/>
                                        </p:tgtEl>
                                        <p:attrNameLst>
                                          <p:attrName>ppt_x</p:attrName>
                                          <p:attrName>ppt_y</p:attrName>
                                        </p:attrNameLst>
                                      </p:cBhvr>
                                    </p:animMotion>
                                    <p:animEffect transition="in" filter="fade">
                                      <p:cBhvr>
                                        <p:cTn id="53" dur="1000"/>
                                        <p:tgtEl>
                                          <p:spTgt spid="11"/>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Scale>
                                      <p:cBhvr>
                                        <p:cTn id="5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7"/>
                                        </p:tgtEl>
                                        <p:attrNameLst>
                                          <p:attrName>ppt_x</p:attrName>
                                          <p:attrName>ppt_y</p:attrName>
                                        </p:attrNameLst>
                                      </p:cBhvr>
                                    </p:animMotion>
                                    <p:animEffect transition="in" filter="fade">
                                      <p:cBhvr>
                                        <p:cTn id="58" dur="1000"/>
                                        <p:tgtEl>
                                          <p:spTgt spid="17"/>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Scale>
                                      <p:cBhvr>
                                        <p:cTn id="61"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18"/>
                                        </p:tgtEl>
                                        <p:attrNameLst>
                                          <p:attrName>ppt_x</p:attrName>
                                          <p:attrName>ppt_y</p:attrName>
                                        </p:attrNameLst>
                                      </p:cBhvr>
                                    </p:animMotion>
                                    <p:animEffect transition="in" filter="fade">
                                      <p:cBhvr>
                                        <p:cTn id="63" dur="1000"/>
                                        <p:tgtEl>
                                          <p:spTgt spid="18"/>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Scale>
                                      <p:cBhvr>
                                        <p:cTn id="6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5"/>
                                        </p:tgtEl>
                                        <p:attrNameLst>
                                          <p:attrName>ppt_x</p:attrName>
                                          <p:attrName>ppt_y</p:attrName>
                                        </p:attrNameLst>
                                      </p:cBhvr>
                                    </p:animMotion>
                                    <p:animEffect transition="in" filter="fade">
                                      <p:cBhvr>
                                        <p:cTn id="68" dur="1000"/>
                                        <p:tgtEl>
                                          <p:spTgt spid="25"/>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Scale>
                                      <p:cBhvr>
                                        <p:cTn id="71"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30"/>
                                        </p:tgtEl>
                                        <p:attrNameLst>
                                          <p:attrName>ppt_x</p:attrName>
                                          <p:attrName>ppt_y</p:attrName>
                                        </p:attrNameLst>
                                      </p:cBhvr>
                                    </p:animMotion>
                                    <p:animEffect transition="in" filter="fade">
                                      <p:cBhvr>
                                        <p:cTn id="73" dur="1000"/>
                                        <p:tgtEl>
                                          <p:spTgt spid="30"/>
                                        </p:tgtEl>
                                      </p:cBhvr>
                                    </p:animEffect>
                                  </p:childTnLst>
                                </p:cTn>
                              </p:par>
                            </p:childTnLst>
                          </p:cTn>
                        </p:par>
                      </p:childTnLst>
                    </p:cTn>
                  </p:par>
                  <p:par>
                    <p:cTn id="74" fill="hold">
                      <p:stCondLst>
                        <p:cond delay="indefinite"/>
                      </p:stCondLst>
                      <p:childTnLst>
                        <p:par>
                          <p:cTn id="75" fill="hold">
                            <p:stCondLst>
                              <p:cond delay="0"/>
                            </p:stCondLst>
                            <p:childTnLst>
                              <p:par>
                                <p:cTn id="76" presetID="52" presetClass="entr" presetSubtype="0" fill="hold" grpId="0" nodeType="clickEffect">
                                  <p:stCondLst>
                                    <p:cond delay="0"/>
                                  </p:stCondLst>
                                  <p:childTnLst>
                                    <p:set>
                                      <p:cBhvr>
                                        <p:cTn id="77" dur="1" fill="hold">
                                          <p:stCondLst>
                                            <p:cond delay="0"/>
                                          </p:stCondLst>
                                        </p:cTn>
                                        <p:tgtEl>
                                          <p:spTgt spid="31"/>
                                        </p:tgtEl>
                                        <p:attrNameLst>
                                          <p:attrName>style.visibility</p:attrName>
                                        </p:attrNameLst>
                                      </p:cBhvr>
                                      <p:to>
                                        <p:strVal val="visible"/>
                                      </p:to>
                                    </p:set>
                                    <p:animScale>
                                      <p:cBhvr>
                                        <p:cTn id="78"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31"/>
                                        </p:tgtEl>
                                        <p:attrNameLst>
                                          <p:attrName>ppt_x</p:attrName>
                                          <p:attrName>ppt_y</p:attrName>
                                        </p:attrNameLst>
                                      </p:cBhvr>
                                    </p:animMotion>
                                    <p:animEffect transition="in" filter="fade">
                                      <p:cBhvr>
                                        <p:cTn id="80" dur="1000"/>
                                        <p:tgtEl>
                                          <p:spTgt spid="31"/>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32"/>
                                        </p:tgtEl>
                                        <p:attrNameLst>
                                          <p:attrName>style.visibility</p:attrName>
                                        </p:attrNameLst>
                                      </p:cBhvr>
                                      <p:to>
                                        <p:strVal val="visible"/>
                                      </p:to>
                                    </p:set>
                                    <p:animScale>
                                      <p:cBhvr>
                                        <p:cTn id="8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32"/>
                                        </p:tgtEl>
                                        <p:attrNameLst>
                                          <p:attrName>ppt_x</p:attrName>
                                          <p:attrName>ppt_y</p:attrName>
                                        </p:attrNameLst>
                                      </p:cBhvr>
                                    </p:animMotion>
                                    <p:animEffect transition="in" filter="fade">
                                      <p:cBhvr>
                                        <p:cTn id="85" dur="1000"/>
                                        <p:tgtEl>
                                          <p:spTgt spid="32"/>
                                        </p:tgtEl>
                                      </p:cBhvr>
                                    </p:animEffect>
                                  </p:childTnLst>
                                </p:cTn>
                              </p:par>
                            </p:childTnLst>
                          </p:cTn>
                        </p:par>
                      </p:childTnLst>
                    </p:cTn>
                  </p:par>
                  <p:par>
                    <p:cTn id="86" fill="hold">
                      <p:stCondLst>
                        <p:cond delay="indefinite"/>
                      </p:stCondLst>
                      <p:childTnLst>
                        <p:par>
                          <p:cTn id="87" fill="hold">
                            <p:stCondLst>
                              <p:cond delay="0"/>
                            </p:stCondLst>
                            <p:childTnLst>
                              <p:par>
                                <p:cTn id="88" presetID="52"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Scale>
                                      <p:cBhvr>
                                        <p:cTn id="90"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22"/>
                                        </p:tgtEl>
                                        <p:attrNameLst>
                                          <p:attrName>ppt_x</p:attrName>
                                          <p:attrName>ppt_y</p:attrName>
                                        </p:attrNameLst>
                                      </p:cBhvr>
                                    </p:animMotion>
                                    <p:animEffect transition="in" filter="fade">
                                      <p:cBhvr>
                                        <p:cTn id="92" dur="1000"/>
                                        <p:tgtEl>
                                          <p:spTgt spid="22"/>
                                        </p:tgtEl>
                                      </p:cBhvr>
                                    </p:animEffect>
                                  </p:childTnLst>
                                </p:cTn>
                              </p:par>
                              <p:par>
                                <p:cTn id="93" presetID="52" presetClass="entr" presetSubtype="0"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Scale>
                                      <p:cBhvr>
                                        <p:cTn id="95"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6" dur="1000" decel="50000" fill="hold">
                                          <p:stCondLst>
                                            <p:cond delay="0"/>
                                          </p:stCondLst>
                                        </p:cTn>
                                        <p:tgtEl>
                                          <p:spTgt spid="23"/>
                                        </p:tgtEl>
                                        <p:attrNameLst>
                                          <p:attrName>ppt_x</p:attrName>
                                          <p:attrName>ppt_y</p:attrName>
                                        </p:attrNameLst>
                                      </p:cBhvr>
                                    </p:animMotion>
                                    <p:animEffect transition="in" filter="fade">
                                      <p:cBhvr>
                                        <p:cTn id="97" dur="1000"/>
                                        <p:tgtEl>
                                          <p:spTgt spid="23"/>
                                        </p:tgtEl>
                                      </p:cBhvr>
                                    </p:animEffect>
                                  </p:childTnLst>
                                </p:cTn>
                              </p:par>
                              <p:par>
                                <p:cTn id="98" presetID="52" presetClass="entr" presetSubtype="0"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Scale>
                                      <p:cBhvr>
                                        <p:cTn id="100"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1" dur="1000" decel="50000" fill="hold">
                                          <p:stCondLst>
                                            <p:cond delay="0"/>
                                          </p:stCondLst>
                                        </p:cTn>
                                        <p:tgtEl>
                                          <p:spTgt spid="33"/>
                                        </p:tgtEl>
                                        <p:attrNameLst>
                                          <p:attrName>ppt_x</p:attrName>
                                          <p:attrName>ppt_y</p:attrName>
                                        </p:attrNameLst>
                                      </p:cBhvr>
                                    </p:animMotion>
                                    <p:animEffect transition="in" filter="fade">
                                      <p:cBhvr>
                                        <p:cTn id="102" dur="1000"/>
                                        <p:tgtEl>
                                          <p:spTgt spid="33"/>
                                        </p:tgtEl>
                                      </p:cBhvr>
                                    </p:animEffect>
                                  </p:childTnLst>
                                </p:cTn>
                              </p:par>
                              <p:par>
                                <p:cTn id="103" presetID="52" presetClass="entr" presetSubtype="0"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Scale>
                                      <p:cBhvr>
                                        <p:cTn id="105"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34"/>
                                        </p:tgtEl>
                                        <p:attrNameLst>
                                          <p:attrName>ppt_x</p:attrName>
                                          <p:attrName>ppt_y</p:attrName>
                                        </p:attrNameLst>
                                      </p:cBhvr>
                                    </p:animMotion>
                                    <p:animEffect transition="in" filter="fade">
                                      <p:cBhvr>
                                        <p:cTn id="107" dur="1000"/>
                                        <p:tgtEl>
                                          <p:spTgt spid="34"/>
                                        </p:tgtEl>
                                      </p:cBhvr>
                                    </p:animEffect>
                                  </p:childTnLst>
                                </p:cTn>
                              </p:par>
                              <p:par>
                                <p:cTn id="108" presetID="52" presetClass="entr" presetSubtype="0" fill="hold" grpId="0" nodeType="withEffect">
                                  <p:stCondLst>
                                    <p:cond delay="0"/>
                                  </p:stCondLst>
                                  <p:childTnLst>
                                    <p:set>
                                      <p:cBhvr>
                                        <p:cTn id="109" dur="1" fill="hold">
                                          <p:stCondLst>
                                            <p:cond delay="0"/>
                                          </p:stCondLst>
                                        </p:cTn>
                                        <p:tgtEl>
                                          <p:spTgt spid="35"/>
                                        </p:tgtEl>
                                        <p:attrNameLst>
                                          <p:attrName>style.visibility</p:attrName>
                                        </p:attrNameLst>
                                      </p:cBhvr>
                                      <p:to>
                                        <p:strVal val="visible"/>
                                      </p:to>
                                    </p:set>
                                    <p:animScale>
                                      <p:cBhvr>
                                        <p:cTn id="110"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1" dur="1000" decel="50000" fill="hold">
                                          <p:stCondLst>
                                            <p:cond delay="0"/>
                                          </p:stCondLst>
                                        </p:cTn>
                                        <p:tgtEl>
                                          <p:spTgt spid="35"/>
                                        </p:tgtEl>
                                        <p:attrNameLst>
                                          <p:attrName>ppt_x</p:attrName>
                                          <p:attrName>ppt_y</p:attrName>
                                        </p:attrNameLst>
                                      </p:cBhvr>
                                    </p:animMotion>
                                    <p:animEffect transition="in" filter="fade">
                                      <p:cBhvr>
                                        <p:cTn id="112"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7" grpId="0" animBg="1"/>
      <p:bldP spid="18" grpId="0" animBg="1"/>
      <p:bldP spid="21" grpId="0" animBg="1"/>
      <p:bldP spid="22" grpId="0" animBg="1"/>
      <p:bldP spid="23" grpId="0" animBg="1"/>
      <p:bldP spid="24" grpId="0" animBg="1"/>
      <p:bldP spid="25" grpId="0" animBg="1"/>
      <p:bldP spid="27" grpId="0" animBg="1"/>
      <p:bldP spid="28" grpId="0" animBg="1"/>
      <p:bldP spid="29" grpId="0" animBg="1"/>
      <p:bldP spid="30" grpId="0" animBg="1"/>
      <p:bldP spid="31" grpId="0" animBg="1"/>
      <p:bldP spid="32" grpId="0" animBg="1"/>
      <p:bldP spid="33" grpId="0" animBg="1"/>
      <p:bldP spid="34" grpId="0" animBg="1"/>
      <p:bldP spid="3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1143000"/>
          </a:xfrm>
        </p:spPr>
        <p:txBody>
          <a:bodyPr/>
          <a:lstStyle/>
          <a:p>
            <a:r>
              <a:rPr lang="en-US" dirty="0" smtClean="0"/>
              <a:t>Basic Mat:  3x</a:t>
            </a:r>
            <a:r>
              <a:rPr lang="en-US" baseline="30000" dirty="0" smtClean="0"/>
              <a:t>2</a:t>
            </a:r>
            <a:r>
              <a:rPr lang="en-US" dirty="0" smtClean="0"/>
              <a:t> – 2y + 8 – 2x</a:t>
            </a:r>
            <a:r>
              <a:rPr lang="en-US" baseline="30000" dirty="0" smtClean="0"/>
              <a:t>2 </a:t>
            </a:r>
            <a:r>
              <a:rPr lang="en-US" dirty="0" smtClean="0"/>
              <a:t>+ 5y</a:t>
            </a:r>
            <a:endParaRPr lang="en-US" dirty="0"/>
          </a:p>
        </p:txBody>
      </p:sp>
      <p:sp>
        <p:nvSpPr>
          <p:cNvPr id="4" name="Rectangle 3"/>
          <p:cNvSpPr/>
          <p:nvPr/>
        </p:nvSpPr>
        <p:spPr>
          <a:xfrm>
            <a:off x="838200" y="1828800"/>
            <a:ext cx="3657600" cy="434340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95800" y="1828800"/>
            <a:ext cx="3657600" cy="43434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391400" y="5638800"/>
            <a:ext cx="609600" cy="584775"/>
          </a:xfrm>
          <a:prstGeom prst="rect">
            <a:avLst/>
          </a:prstGeom>
          <a:noFill/>
        </p:spPr>
        <p:txBody>
          <a:bodyPr wrap="square" rtlCol="0">
            <a:spAutoFit/>
          </a:bodyPr>
          <a:lstStyle/>
          <a:p>
            <a:r>
              <a:rPr lang="en-US" sz="3200" dirty="0" smtClean="0"/>
              <a:t>+</a:t>
            </a:r>
            <a:endParaRPr lang="en-US" sz="3200" dirty="0"/>
          </a:p>
        </p:txBody>
      </p:sp>
      <p:sp>
        <p:nvSpPr>
          <p:cNvPr id="7" name="TextBox 6"/>
          <p:cNvSpPr txBox="1"/>
          <p:nvPr/>
        </p:nvSpPr>
        <p:spPr>
          <a:xfrm>
            <a:off x="914400" y="5486400"/>
            <a:ext cx="609600" cy="707886"/>
          </a:xfrm>
          <a:prstGeom prst="rect">
            <a:avLst/>
          </a:prstGeom>
          <a:noFill/>
        </p:spPr>
        <p:txBody>
          <a:bodyPr wrap="square" rtlCol="0">
            <a:spAutoFit/>
          </a:bodyPr>
          <a:lstStyle/>
          <a:p>
            <a:r>
              <a:rPr lang="en-US" sz="4000" dirty="0" smtClean="0"/>
              <a:t>-</a:t>
            </a:r>
            <a:endParaRPr lang="en-US" sz="4000" dirty="0"/>
          </a:p>
        </p:txBody>
      </p:sp>
      <p:sp>
        <p:nvSpPr>
          <p:cNvPr id="8" name="Cube 7"/>
          <p:cNvSpPr/>
          <p:nvPr/>
        </p:nvSpPr>
        <p:spPr>
          <a:xfrm>
            <a:off x="6629400" y="2895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6019800" y="2895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5334000" y="28956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5562600" y="3505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4876800" y="35814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6248400" y="3505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905000" y="4953000"/>
            <a:ext cx="2667000" cy="954107"/>
          </a:xfrm>
          <a:prstGeom prst="rect">
            <a:avLst/>
          </a:prstGeom>
          <a:noFill/>
        </p:spPr>
        <p:txBody>
          <a:bodyPr wrap="square" rtlCol="0">
            <a:spAutoFit/>
          </a:bodyPr>
          <a:lstStyle/>
          <a:p>
            <a:pPr algn="ctr"/>
            <a:r>
              <a:rPr lang="en-US" sz="2800" dirty="0" smtClean="0"/>
              <a:t>Solution is </a:t>
            </a:r>
          </a:p>
          <a:p>
            <a:pPr algn="ctr"/>
            <a:r>
              <a:rPr lang="en-US" sz="2800" dirty="0" smtClean="0"/>
              <a:t>8 +x</a:t>
            </a:r>
            <a:r>
              <a:rPr lang="en-US" sz="2800" baseline="30000" dirty="0" smtClean="0"/>
              <a:t>2</a:t>
            </a:r>
            <a:r>
              <a:rPr lang="en-US" sz="2800" dirty="0" smtClean="0"/>
              <a:t>+3y</a:t>
            </a:r>
          </a:p>
        </p:txBody>
      </p:sp>
      <p:sp>
        <p:nvSpPr>
          <p:cNvPr id="21" name="Cube 20"/>
          <p:cNvSpPr/>
          <p:nvPr/>
        </p:nvSpPr>
        <p:spPr>
          <a:xfrm>
            <a:off x="1600200" y="20574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ube 21"/>
          <p:cNvSpPr/>
          <p:nvPr/>
        </p:nvSpPr>
        <p:spPr>
          <a:xfrm>
            <a:off x="4572000" y="51054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ube 22"/>
          <p:cNvSpPr/>
          <p:nvPr/>
        </p:nvSpPr>
        <p:spPr>
          <a:xfrm>
            <a:off x="5181600" y="46482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ube 23"/>
          <p:cNvSpPr/>
          <p:nvPr/>
        </p:nvSpPr>
        <p:spPr>
          <a:xfrm>
            <a:off x="1600200" y="27432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ube 24"/>
          <p:cNvSpPr/>
          <p:nvPr/>
        </p:nvSpPr>
        <p:spPr>
          <a:xfrm>
            <a:off x="4724400" y="29718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ube 26"/>
          <p:cNvSpPr/>
          <p:nvPr/>
        </p:nvSpPr>
        <p:spPr>
          <a:xfrm>
            <a:off x="4648200" y="1752600"/>
            <a:ext cx="1219200" cy="11430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ube 27"/>
          <p:cNvSpPr/>
          <p:nvPr/>
        </p:nvSpPr>
        <p:spPr>
          <a:xfrm>
            <a:off x="5638800" y="1752600"/>
            <a:ext cx="1219200" cy="11430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ube 28"/>
          <p:cNvSpPr/>
          <p:nvPr/>
        </p:nvSpPr>
        <p:spPr>
          <a:xfrm>
            <a:off x="6705600" y="1676400"/>
            <a:ext cx="1219200" cy="11430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ube 29"/>
          <p:cNvSpPr/>
          <p:nvPr/>
        </p:nvSpPr>
        <p:spPr>
          <a:xfrm>
            <a:off x="6934200" y="3505200"/>
            <a:ext cx="609600" cy="6096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ube 30"/>
          <p:cNvSpPr/>
          <p:nvPr/>
        </p:nvSpPr>
        <p:spPr>
          <a:xfrm>
            <a:off x="990600" y="3505200"/>
            <a:ext cx="1219200" cy="11430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ube 31"/>
          <p:cNvSpPr/>
          <p:nvPr/>
        </p:nvSpPr>
        <p:spPr>
          <a:xfrm>
            <a:off x="2362200" y="3505200"/>
            <a:ext cx="1219200" cy="1143000"/>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ube 32"/>
          <p:cNvSpPr/>
          <p:nvPr/>
        </p:nvSpPr>
        <p:spPr>
          <a:xfrm>
            <a:off x="4800600" y="55626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ube 33"/>
          <p:cNvSpPr/>
          <p:nvPr/>
        </p:nvSpPr>
        <p:spPr>
          <a:xfrm>
            <a:off x="5943600" y="50292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ube 34"/>
          <p:cNvSpPr/>
          <p:nvPr/>
        </p:nvSpPr>
        <p:spPr>
          <a:xfrm>
            <a:off x="4495800" y="4267200"/>
            <a:ext cx="2133600" cy="609600"/>
          </a:xfrm>
          <a:prstGeom prst="cub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1"/>
                                        </p:tgtEl>
                                        <p:attrNameLst>
                                          <p:attrName>ppt_x</p:attrName>
                                        </p:attrNameLst>
                                      </p:cBhvr>
                                      <p:tavLst>
                                        <p:tav tm="0">
                                          <p:val>
                                            <p:strVal val="ppt_x"/>
                                          </p:val>
                                        </p:tav>
                                        <p:tav tm="100000">
                                          <p:val>
                                            <p:strVal val="ppt_x"/>
                                          </p:val>
                                        </p:tav>
                                      </p:tavLst>
                                    </p:anim>
                                    <p:anim calcmode="lin" valueType="num">
                                      <p:cBhvr additive="base">
                                        <p:cTn id="7" dur="500"/>
                                        <p:tgtEl>
                                          <p:spTgt spid="21"/>
                                        </p:tgtEl>
                                        <p:attrNameLst>
                                          <p:attrName>ppt_y</p:attrName>
                                        </p:attrNameLst>
                                      </p:cBhvr>
                                      <p:tavLst>
                                        <p:tav tm="0">
                                          <p:val>
                                            <p:strVal val="ppt_y"/>
                                          </p:val>
                                        </p:tav>
                                        <p:tav tm="100000">
                                          <p:val>
                                            <p:strVal val="1+ppt_h/2"/>
                                          </p:val>
                                        </p:tav>
                                      </p:tavLst>
                                    </p:anim>
                                    <p:set>
                                      <p:cBhvr>
                                        <p:cTn id="8" dur="1" fill="hold">
                                          <p:stCondLst>
                                            <p:cond delay="499"/>
                                          </p:stCondLst>
                                        </p:cTn>
                                        <p:tgtEl>
                                          <p:spTgt spid="21"/>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24"/>
                                        </p:tgtEl>
                                        <p:attrNameLst>
                                          <p:attrName>ppt_x</p:attrName>
                                        </p:attrNameLst>
                                      </p:cBhvr>
                                      <p:tavLst>
                                        <p:tav tm="0">
                                          <p:val>
                                            <p:strVal val="ppt_x"/>
                                          </p:val>
                                        </p:tav>
                                        <p:tav tm="100000">
                                          <p:val>
                                            <p:strVal val="ppt_x"/>
                                          </p:val>
                                        </p:tav>
                                      </p:tavLst>
                                    </p:anim>
                                    <p:anim calcmode="lin" valueType="num">
                                      <p:cBhvr additive="base">
                                        <p:cTn id="11" dur="500"/>
                                        <p:tgtEl>
                                          <p:spTgt spid="24"/>
                                        </p:tgtEl>
                                        <p:attrNameLst>
                                          <p:attrName>ppt_y</p:attrName>
                                        </p:attrNameLst>
                                      </p:cBhvr>
                                      <p:tavLst>
                                        <p:tav tm="0">
                                          <p:val>
                                            <p:strVal val="ppt_y"/>
                                          </p:val>
                                        </p:tav>
                                        <p:tav tm="100000">
                                          <p:val>
                                            <p:strVal val="1+ppt_h/2"/>
                                          </p:val>
                                        </p:tav>
                                      </p:tavLst>
                                    </p:anim>
                                    <p:set>
                                      <p:cBhvr>
                                        <p:cTn id="12" dur="1" fill="hold">
                                          <p:stCondLst>
                                            <p:cond delay="499"/>
                                          </p:stCondLst>
                                        </p:cTn>
                                        <p:tgtEl>
                                          <p:spTgt spid="24"/>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23"/>
                                        </p:tgtEl>
                                        <p:attrNameLst>
                                          <p:attrName>ppt_x</p:attrName>
                                        </p:attrNameLst>
                                      </p:cBhvr>
                                      <p:tavLst>
                                        <p:tav tm="0">
                                          <p:val>
                                            <p:strVal val="ppt_x"/>
                                          </p:val>
                                        </p:tav>
                                        <p:tav tm="100000">
                                          <p:val>
                                            <p:strVal val="ppt_x"/>
                                          </p:val>
                                        </p:tav>
                                      </p:tavLst>
                                    </p:anim>
                                    <p:anim calcmode="lin" valueType="num">
                                      <p:cBhvr additive="base">
                                        <p:cTn id="15" dur="500"/>
                                        <p:tgtEl>
                                          <p:spTgt spid="23"/>
                                        </p:tgtEl>
                                        <p:attrNameLst>
                                          <p:attrName>ppt_y</p:attrName>
                                        </p:attrNameLst>
                                      </p:cBhvr>
                                      <p:tavLst>
                                        <p:tav tm="0">
                                          <p:val>
                                            <p:strVal val="ppt_y"/>
                                          </p:val>
                                        </p:tav>
                                        <p:tav tm="100000">
                                          <p:val>
                                            <p:strVal val="1+ppt_h/2"/>
                                          </p:val>
                                        </p:tav>
                                      </p:tavLst>
                                    </p:anim>
                                    <p:set>
                                      <p:cBhvr>
                                        <p:cTn id="16" dur="1" fill="hold">
                                          <p:stCondLst>
                                            <p:cond delay="499"/>
                                          </p:stCondLst>
                                        </p:cTn>
                                        <p:tgtEl>
                                          <p:spTgt spid="23"/>
                                        </p:tgtEl>
                                        <p:attrNameLst>
                                          <p:attrName>style.visibility</p:attrName>
                                        </p:attrNameLst>
                                      </p:cBhvr>
                                      <p:to>
                                        <p:strVal val="hidden"/>
                                      </p:to>
                                    </p:set>
                                  </p:childTnLst>
                                </p:cTn>
                              </p:par>
                              <p:par>
                                <p:cTn id="17" presetID="2" presetClass="exit" presetSubtype="4" fill="hold" grpId="0" nodeType="withEffect">
                                  <p:stCondLst>
                                    <p:cond delay="0"/>
                                  </p:stCondLst>
                                  <p:childTnLst>
                                    <p:anim calcmode="lin" valueType="num">
                                      <p:cBhvr additive="base">
                                        <p:cTn id="18" dur="500"/>
                                        <p:tgtEl>
                                          <p:spTgt spid="35"/>
                                        </p:tgtEl>
                                        <p:attrNameLst>
                                          <p:attrName>ppt_x</p:attrName>
                                        </p:attrNameLst>
                                      </p:cBhvr>
                                      <p:tavLst>
                                        <p:tav tm="0">
                                          <p:val>
                                            <p:strVal val="ppt_x"/>
                                          </p:val>
                                        </p:tav>
                                        <p:tav tm="100000">
                                          <p:val>
                                            <p:strVal val="ppt_x"/>
                                          </p:val>
                                        </p:tav>
                                      </p:tavLst>
                                    </p:anim>
                                    <p:anim calcmode="lin" valueType="num">
                                      <p:cBhvr additive="base">
                                        <p:cTn id="19" dur="500"/>
                                        <p:tgtEl>
                                          <p:spTgt spid="35"/>
                                        </p:tgtEl>
                                        <p:attrNameLst>
                                          <p:attrName>ppt_y</p:attrName>
                                        </p:attrNameLst>
                                      </p:cBhvr>
                                      <p:tavLst>
                                        <p:tav tm="0">
                                          <p:val>
                                            <p:strVal val="ppt_y"/>
                                          </p:val>
                                        </p:tav>
                                        <p:tav tm="100000">
                                          <p:val>
                                            <p:strVal val="1+ppt_h/2"/>
                                          </p:val>
                                        </p:tav>
                                      </p:tavLst>
                                    </p:anim>
                                    <p:set>
                                      <p:cBhvr>
                                        <p:cTn id="20" dur="1" fill="hold">
                                          <p:stCondLst>
                                            <p:cond delay="499"/>
                                          </p:stCondLst>
                                        </p:cTn>
                                        <p:tgtEl>
                                          <p:spTgt spid="3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28"/>
                                        </p:tgtEl>
                                        <p:attrNameLst>
                                          <p:attrName>ppt_x</p:attrName>
                                        </p:attrNameLst>
                                      </p:cBhvr>
                                      <p:tavLst>
                                        <p:tav tm="0">
                                          <p:val>
                                            <p:strVal val="ppt_x"/>
                                          </p:val>
                                        </p:tav>
                                        <p:tav tm="100000">
                                          <p:val>
                                            <p:strVal val="ppt_x"/>
                                          </p:val>
                                        </p:tav>
                                      </p:tavLst>
                                    </p:anim>
                                    <p:anim calcmode="lin" valueType="num">
                                      <p:cBhvr additive="base">
                                        <p:cTn id="25" dur="500"/>
                                        <p:tgtEl>
                                          <p:spTgt spid="28"/>
                                        </p:tgtEl>
                                        <p:attrNameLst>
                                          <p:attrName>ppt_y</p:attrName>
                                        </p:attrNameLst>
                                      </p:cBhvr>
                                      <p:tavLst>
                                        <p:tav tm="0">
                                          <p:val>
                                            <p:strVal val="ppt_y"/>
                                          </p:val>
                                        </p:tav>
                                        <p:tav tm="100000">
                                          <p:val>
                                            <p:strVal val="1+ppt_h/2"/>
                                          </p:val>
                                        </p:tav>
                                      </p:tavLst>
                                    </p:anim>
                                    <p:set>
                                      <p:cBhvr>
                                        <p:cTn id="26" dur="1" fill="hold">
                                          <p:stCondLst>
                                            <p:cond delay="499"/>
                                          </p:stCondLst>
                                        </p:cTn>
                                        <p:tgtEl>
                                          <p:spTgt spid="28"/>
                                        </p:tgtEl>
                                        <p:attrNameLst>
                                          <p:attrName>style.visibility</p:attrName>
                                        </p:attrNameLst>
                                      </p:cBhvr>
                                      <p:to>
                                        <p:strVal val="hidden"/>
                                      </p:to>
                                    </p:set>
                                  </p:childTnLst>
                                </p:cTn>
                              </p:par>
                              <p:par>
                                <p:cTn id="27" presetID="2" presetClass="exit" presetSubtype="4" fill="hold" grpId="0" nodeType="withEffect">
                                  <p:stCondLst>
                                    <p:cond delay="0"/>
                                  </p:stCondLst>
                                  <p:childTnLst>
                                    <p:anim calcmode="lin" valueType="num">
                                      <p:cBhvr additive="base">
                                        <p:cTn id="28" dur="500"/>
                                        <p:tgtEl>
                                          <p:spTgt spid="29"/>
                                        </p:tgtEl>
                                        <p:attrNameLst>
                                          <p:attrName>ppt_x</p:attrName>
                                        </p:attrNameLst>
                                      </p:cBhvr>
                                      <p:tavLst>
                                        <p:tav tm="0">
                                          <p:val>
                                            <p:strVal val="ppt_x"/>
                                          </p:val>
                                        </p:tav>
                                        <p:tav tm="100000">
                                          <p:val>
                                            <p:strVal val="ppt_x"/>
                                          </p:val>
                                        </p:tav>
                                      </p:tavLst>
                                    </p:anim>
                                    <p:anim calcmode="lin" valueType="num">
                                      <p:cBhvr additive="base">
                                        <p:cTn id="29" dur="500"/>
                                        <p:tgtEl>
                                          <p:spTgt spid="29"/>
                                        </p:tgtEl>
                                        <p:attrNameLst>
                                          <p:attrName>ppt_y</p:attrName>
                                        </p:attrNameLst>
                                      </p:cBhvr>
                                      <p:tavLst>
                                        <p:tav tm="0">
                                          <p:val>
                                            <p:strVal val="ppt_y"/>
                                          </p:val>
                                        </p:tav>
                                        <p:tav tm="100000">
                                          <p:val>
                                            <p:strVal val="1+ppt_h/2"/>
                                          </p:val>
                                        </p:tav>
                                      </p:tavLst>
                                    </p:anim>
                                    <p:set>
                                      <p:cBhvr>
                                        <p:cTn id="30" dur="1" fill="hold">
                                          <p:stCondLst>
                                            <p:cond delay="499"/>
                                          </p:stCondLst>
                                        </p:cTn>
                                        <p:tgtEl>
                                          <p:spTgt spid="29"/>
                                        </p:tgtEl>
                                        <p:attrNameLst>
                                          <p:attrName>style.visibility</p:attrName>
                                        </p:attrNameLst>
                                      </p:cBhvr>
                                      <p:to>
                                        <p:strVal val="hidden"/>
                                      </p:to>
                                    </p:set>
                                  </p:childTnLst>
                                </p:cTn>
                              </p:par>
                              <p:par>
                                <p:cTn id="31" presetID="2" presetClass="exit" presetSubtype="4" fill="hold" grpId="0" nodeType="withEffect">
                                  <p:stCondLst>
                                    <p:cond delay="0"/>
                                  </p:stCondLst>
                                  <p:childTnLst>
                                    <p:anim calcmode="lin" valueType="num">
                                      <p:cBhvr additive="base">
                                        <p:cTn id="32" dur="500"/>
                                        <p:tgtEl>
                                          <p:spTgt spid="31"/>
                                        </p:tgtEl>
                                        <p:attrNameLst>
                                          <p:attrName>ppt_x</p:attrName>
                                        </p:attrNameLst>
                                      </p:cBhvr>
                                      <p:tavLst>
                                        <p:tav tm="0">
                                          <p:val>
                                            <p:strVal val="ppt_x"/>
                                          </p:val>
                                        </p:tav>
                                        <p:tav tm="100000">
                                          <p:val>
                                            <p:strVal val="ppt_x"/>
                                          </p:val>
                                        </p:tav>
                                      </p:tavLst>
                                    </p:anim>
                                    <p:anim calcmode="lin" valueType="num">
                                      <p:cBhvr additive="base">
                                        <p:cTn id="33" dur="500"/>
                                        <p:tgtEl>
                                          <p:spTgt spid="31"/>
                                        </p:tgtEl>
                                        <p:attrNameLst>
                                          <p:attrName>ppt_y</p:attrName>
                                        </p:attrNameLst>
                                      </p:cBhvr>
                                      <p:tavLst>
                                        <p:tav tm="0">
                                          <p:val>
                                            <p:strVal val="ppt_y"/>
                                          </p:val>
                                        </p:tav>
                                        <p:tav tm="100000">
                                          <p:val>
                                            <p:strVal val="1+ppt_h/2"/>
                                          </p:val>
                                        </p:tav>
                                      </p:tavLst>
                                    </p:anim>
                                    <p:set>
                                      <p:cBhvr>
                                        <p:cTn id="34" dur="1" fill="hold">
                                          <p:stCondLst>
                                            <p:cond delay="499"/>
                                          </p:stCondLst>
                                        </p:cTn>
                                        <p:tgtEl>
                                          <p:spTgt spid="31"/>
                                        </p:tgtEl>
                                        <p:attrNameLst>
                                          <p:attrName>style.visibility</p:attrName>
                                        </p:attrNameLst>
                                      </p:cBhvr>
                                      <p:to>
                                        <p:strVal val="hidden"/>
                                      </p:to>
                                    </p:set>
                                  </p:childTnLst>
                                </p:cTn>
                              </p:par>
                              <p:par>
                                <p:cTn id="35" presetID="2" presetClass="exit" presetSubtype="4" fill="hold" grpId="0" nodeType="withEffect">
                                  <p:stCondLst>
                                    <p:cond delay="0"/>
                                  </p:stCondLst>
                                  <p:childTnLst>
                                    <p:anim calcmode="lin" valueType="num">
                                      <p:cBhvr additive="base">
                                        <p:cTn id="36" dur="500"/>
                                        <p:tgtEl>
                                          <p:spTgt spid="32"/>
                                        </p:tgtEl>
                                        <p:attrNameLst>
                                          <p:attrName>ppt_x</p:attrName>
                                        </p:attrNameLst>
                                      </p:cBhvr>
                                      <p:tavLst>
                                        <p:tav tm="0">
                                          <p:val>
                                            <p:strVal val="ppt_x"/>
                                          </p:val>
                                        </p:tav>
                                        <p:tav tm="100000">
                                          <p:val>
                                            <p:strVal val="ppt_x"/>
                                          </p:val>
                                        </p:tav>
                                      </p:tavLst>
                                    </p:anim>
                                    <p:anim calcmode="lin" valueType="num">
                                      <p:cBhvr additive="base">
                                        <p:cTn id="37" dur="500"/>
                                        <p:tgtEl>
                                          <p:spTgt spid="32"/>
                                        </p:tgtEl>
                                        <p:attrNameLst>
                                          <p:attrName>ppt_y</p:attrName>
                                        </p:attrNameLst>
                                      </p:cBhvr>
                                      <p:tavLst>
                                        <p:tav tm="0">
                                          <p:val>
                                            <p:strVal val="ppt_y"/>
                                          </p:val>
                                        </p:tav>
                                        <p:tav tm="100000">
                                          <p:val>
                                            <p:strVal val="1+ppt_h/2"/>
                                          </p:val>
                                        </p:tav>
                                      </p:tavLst>
                                    </p:anim>
                                    <p:set>
                                      <p:cBhvr>
                                        <p:cTn id="38"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8" grpId="0" animBg="1"/>
      <p:bldP spid="29" grpId="0" animBg="1"/>
      <p:bldP spid="31" grpId="0" animBg="1"/>
      <p:bldP spid="32" grpId="0" animBg="1"/>
      <p:bldP spid="3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1143000"/>
          </a:xfrm>
        </p:spPr>
        <p:txBody>
          <a:bodyPr/>
          <a:lstStyle/>
          <a:p>
            <a:r>
              <a:rPr lang="en-US" dirty="0" smtClean="0"/>
              <a:t>Basic Mat:  3x</a:t>
            </a:r>
            <a:r>
              <a:rPr lang="en-US" baseline="30000" dirty="0" smtClean="0"/>
              <a:t>2</a:t>
            </a:r>
            <a:r>
              <a:rPr lang="en-US" dirty="0" smtClean="0"/>
              <a:t> – 2y + 8 – 2x</a:t>
            </a:r>
            <a:r>
              <a:rPr lang="en-US" baseline="30000" dirty="0" smtClean="0"/>
              <a:t>2 </a:t>
            </a:r>
            <a:r>
              <a:rPr lang="en-US" dirty="0" smtClean="0"/>
              <a:t>+ 5y</a:t>
            </a:r>
            <a:br>
              <a:rPr lang="en-US" dirty="0" smtClean="0"/>
            </a:br>
            <a:r>
              <a:rPr lang="en-US" dirty="0" smtClean="0"/>
              <a:t>representational</a:t>
            </a:r>
            <a:endParaRPr lang="en-US" dirty="0"/>
          </a:p>
        </p:txBody>
      </p:sp>
      <p:sp>
        <p:nvSpPr>
          <p:cNvPr id="4" name="Rectangle 3"/>
          <p:cNvSpPr/>
          <p:nvPr/>
        </p:nvSpPr>
        <p:spPr>
          <a:xfrm>
            <a:off x="838200" y="1371600"/>
            <a:ext cx="3657600" cy="480060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4495800" y="1371600"/>
            <a:ext cx="3657600" cy="48006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391400" y="5638800"/>
            <a:ext cx="609600" cy="584775"/>
          </a:xfrm>
          <a:prstGeom prst="rect">
            <a:avLst/>
          </a:prstGeom>
          <a:noFill/>
        </p:spPr>
        <p:txBody>
          <a:bodyPr wrap="square" rtlCol="0">
            <a:spAutoFit/>
          </a:bodyPr>
          <a:lstStyle/>
          <a:p>
            <a:r>
              <a:rPr lang="en-US" sz="3200" dirty="0" smtClean="0"/>
              <a:t>+</a:t>
            </a:r>
            <a:endParaRPr lang="en-US" sz="3200" dirty="0"/>
          </a:p>
        </p:txBody>
      </p:sp>
      <p:sp>
        <p:nvSpPr>
          <p:cNvPr id="7" name="TextBox 6"/>
          <p:cNvSpPr txBox="1"/>
          <p:nvPr/>
        </p:nvSpPr>
        <p:spPr>
          <a:xfrm>
            <a:off x="914400" y="5486400"/>
            <a:ext cx="609600" cy="707886"/>
          </a:xfrm>
          <a:prstGeom prst="rect">
            <a:avLst/>
          </a:prstGeom>
          <a:noFill/>
        </p:spPr>
        <p:txBody>
          <a:bodyPr wrap="square" rtlCol="0">
            <a:spAutoFit/>
          </a:bodyPr>
          <a:lstStyle/>
          <a:p>
            <a:r>
              <a:rPr lang="en-US" sz="4000" dirty="0" smtClean="0"/>
              <a:t>-</a:t>
            </a:r>
            <a:endParaRPr lang="en-US" sz="4000" dirty="0"/>
          </a:p>
        </p:txBody>
      </p:sp>
      <p:sp>
        <p:nvSpPr>
          <p:cNvPr id="36" name="Freeform 35"/>
          <p:cNvSpPr/>
          <p:nvPr/>
        </p:nvSpPr>
        <p:spPr>
          <a:xfrm>
            <a:off x="4535606" y="1521725"/>
            <a:ext cx="914937" cy="770861"/>
          </a:xfrm>
          <a:custGeom>
            <a:avLst/>
            <a:gdLst>
              <a:gd name="connsiteX0" fmla="*/ 77337 w 914937"/>
              <a:gd name="connsiteY0" fmla="*/ 20472 h 770861"/>
              <a:gd name="connsiteX1" fmla="*/ 568657 w 914937"/>
              <a:gd name="connsiteY1" fmla="*/ 34120 h 770861"/>
              <a:gd name="connsiteX2" fmla="*/ 896203 w 914937"/>
              <a:gd name="connsiteY2" fmla="*/ 75063 h 770861"/>
              <a:gd name="connsiteX3" fmla="*/ 909851 w 914937"/>
              <a:gd name="connsiteY3" fmla="*/ 702860 h 770861"/>
              <a:gd name="connsiteX4" fmla="*/ 896203 w 914937"/>
              <a:gd name="connsiteY4" fmla="*/ 757451 h 770861"/>
              <a:gd name="connsiteX5" fmla="*/ 77337 w 914937"/>
              <a:gd name="connsiteY5" fmla="*/ 743803 h 770861"/>
              <a:gd name="connsiteX6" fmla="*/ 90985 w 914937"/>
              <a:gd name="connsiteY6" fmla="*/ 225188 h 770861"/>
              <a:gd name="connsiteX7" fmla="*/ 104633 w 914937"/>
              <a:gd name="connsiteY7" fmla="*/ 156950 h 770861"/>
              <a:gd name="connsiteX8" fmla="*/ 77337 w 914937"/>
              <a:gd name="connsiteY8" fmla="*/ 20472 h 77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937" h="770861">
                <a:moveTo>
                  <a:pt x="77337" y="20472"/>
                </a:moveTo>
                <a:cubicBezTo>
                  <a:pt x="154674" y="0"/>
                  <a:pt x="405073" y="25032"/>
                  <a:pt x="568657" y="34120"/>
                </a:cubicBezTo>
                <a:cubicBezTo>
                  <a:pt x="705244" y="41708"/>
                  <a:pt x="778918" y="55515"/>
                  <a:pt x="896203" y="75063"/>
                </a:cubicBezTo>
                <a:cubicBezTo>
                  <a:pt x="900752" y="284329"/>
                  <a:pt x="909851" y="493545"/>
                  <a:pt x="909851" y="702860"/>
                </a:cubicBezTo>
                <a:cubicBezTo>
                  <a:pt x="909851" y="721617"/>
                  <a:pt x="914937" y="756530"/>
                  <a:pt x="896203" y="757451"/>
                </a:cubicBezTo>
                <a:cubicBezTo>
                  <a:pt x="623539" y="770861"/>
                  <a:pt x="350292" y="748352"/>
                  <a:pt x="77337" y="743803"/>
                </a:cubicBezTo>
                <a:cubicBezTo>
                  <a:pt x="81886" y="570931"/>
                  <a:pt x="82950" y="397933"/>
                  <a:pt x="90985" y="225188"/>
                </a:cubicBezTo>
                <a:cubicBezTo>
                  <a:pt x="92063" y="202017"/>
                  <a:pt x="103090" y="180095"/>
                  <a:pt x="104633" y="156950"/>
                </a:cubicBezTo>
                <a:cubicBezTo>
                  <a:pt x="107659" y="111558"/>
                  <a:pt x="0" y="40944"/>
                  <a:pt x="77337" y="20472"/>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6400800" y="1447800"/>
            <a:ext cx="914937" cy="770861"/>
          </a:xfrm>
          <a:custGeom>
            <a:avLst/>
            <a:gdLst>
              <a:gd name="connsiteX0" fmla="*/ 77337 w 914937"/>
              <a:gd name="connsiteY0" fmla="*/ 20472 h 770861"/>
              <a:gd name="connsiteX1" fmla="*/ 568657 w 914937"/>
              <a:gd name="connsiteY1" fmla="*/ 34120 h 770861"/>
              <a:gd name="connsiteX2" fmla="*/ 896203 w 914937"/>
              <a:gd name="connsiteY2" fmla="*/ 75063 h 770861"/>
              <a:gd name="connsiteX3" fmla="*/ 909851 w 914937"/>
              <a:gd name="connsiteY3" fmla="*/ 702860 h 770861"/>
              <a:gd name="connsiteX4" fmla="*/ 896203 w 914937"/>
              <a:gd name="connsiteY4" fmla="*/ 757451 h 770861"/>
              <a:gd name="connsiteX5" fmla="*/ 77337 w 914937"/>
              <a:gd name="connsiteY5" fmla="*/ 743803 h 770861"/>
              <a:gd name="connsiteX6" fmla="*/ 90985 w 914937"/>
              <a:gd name="connsiteY6" fmla="*/ 225188 h 770861"/>
              <a:gd name="connsiteX7" fmla="*/ 104633 w 914937"/>
              <a:gd name="connsiteY7" fmla="*/ 156950 h 770861"/>
              <a:gd name="connsiteX8" fmla="*/ 77337 w 914937"/>
              <a:gd name="connsiteY8" fmla="*/ 20472 h 77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937" h="770861">
                <a:moveTo>
                  <a:pt x="77337" y="20472"/>
                </a:moveTo>
                <a:cubicBezTo>
                  <a:pt x="154674" y="0"/>
                  <a:pt x="405073" y="25032"/>
                  <a:pt x="568657" y="34120"/>
                </a:cubicBezTo>
                <a:cubicBezTo>
                  <a:pt x="705244" y="41708"/>
                  <a:pt x="778918" y="55515"/>
                  <a:pt x="896203" y="75063"/>
                </a:cubicBezTo>
                <a:cubicBezTo>
                  <a:pt x="900752" y="284329"/>
                  <a:pt x="909851" y="493545"/>
                  <a:pt x="909851" y="702860"/>
                </a:cubicBezTo>
                <a:cubicBezTo>
                  <a:pt x="909851" y="721617"/>
                  <a:pt x="914937" y="756530"/>
                  <a:pt x="896203" y="757451"/>
                </a:cubicBezTo>
                <a:cubicBezTo>
                  <a:pt x="623539" y="770861"/>
                  <a:pt x="350292" y="748352"/>
                  <a:pt x="77337" y="743803"/>
                </a:cubicBezTo>
                <a:cubicBezTo>
                  <a:pt x="81886" y="570931"/>
                  <a:pt x="82950" y="397933"/>
                  <a:pt x="90985" y="225188"/>
                </a:cubicBezTo>
                <a:cubicBezTo>
                  <a:pt x="92063" y="202017"/>
                  <a:pt x="103090" y="180095"/>
                  <a:pt x="104633" y="156950"/>
                </a:cubicBezTo>
                <a:cubicBezTo>
                  <a:pt x="107659" y="111558"/>
                  <a:pt x="0" y="40944"/>
                  <a:pt x="77337" y="20472"/>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37"/>
          <p:cNvSpPr/>
          <p:nvPr/>
        </p:nvSpPr>
        <p:spPr>
          <a:xfrm>
            <a:off x="5486400" y="1524000"/>
            <a:ext cx="914937" cy="770861"/>
          </a:xfrm>
          <a:custGeom>
            <a:avLst/>
            <a:gdLst>
              <a:gd name="connsiteX0" fmla="*/ 77337 w 914937"/>
              <a:gd name="connsiteY0" fmla="*/ 20472 h 770861"/>
              <a:gd name="connsiteX1" fmla="*/ 568657 w 914937"/>
              <a:gd name="connsiteY1" fmla="*/ 34120 h 770861"/>
              <a:gd name="connsiteX2" fmla="*/ 896203 w 914937"/>
              <a:gd name="connsiteY2" fmla="*/ 75063 h 770861"/>
              <a:gd name="connsiteX3" fmla="*/ 909851 w 914937"/>
              <a:gd name="connsiteY3" fmla="*/ 702860 h 770861"/>
              <a:gd name="connsiteX4" fmla="*/ 896203 w 914937"/>
              <a:gd name="connsiteY4" fmla="*/ 757451 h 770861"/>
              <a:gd name="connsiteX5" fmla="*/ 77337 w 914937"/>
              <a:gd name="connsiteY5" fmla="*/ 743803 h 770861"/>
              <a:gd name="connsiteX6" fmla="*/ 90985 w 914937"/>
              <a:gd name="connsiteY6" fmla="*/ 225188 h 770861"/>
              <a:gd name="connsiteX7" fmla="*/ 104633 w 914937"/>
              <a:gd name="connsiteY7" fmla="*/ 156950 h 770861"/>
              <a:gd name="connsiteX8" fmla="*/ 77337 w 914937"/>
              <a:gd name="connsiteY8" fmla="*/ 20472 h 77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937" h="770861">
                <a:moveTo>
                  <a:pt x="77337" y="20472"/>
                </a:moveTo>
                <a:cubicBezTo>
                  <a:pt x="154674" y="0"/>
                  <a:pt x="405073" y="25032"/>
                  <a:pt x="568657" y="34120"/>
                </a:cubicBezTo>
                <a:cubicBezTo>
                  <a:pt x="705244" y="41708"/>
                  <a:pt x="778918" y="55515"/>
                  <a:pt x="896203" y="75063"/>
                </a:cubicBezTo>
                <a:cubicBezTo>
                  <a:pt x="900752" y="284329"/>
                  <a:pt x="909851" y="493545"/>
                  <a:pt x="909851" y="702860"/>
                </a:cubicBezTo>
                <a:cubicBezTo>
                  <a:pt x="909851" y="721617"/>
                  <a:pt x="914937" y="756530"/>
                  <a:pt x="896203" y="757451"/>
                </a:cubicBezTo>
                <a:cubicBezTo>
                  <a:pt x="623539" y="770861"/>
                  <a:pt x="350292" y="748352"/>
                  <a:pt x="77337" y="743803"/>
                </a:cubicBezTo>
                <a:cubicBezTo>
                  <a:pt x="81886" y="570931"/>
                  <a:pt x="82950" y="397933"/>
                  <a:pt x="90985" y="225188"/>
                </a:cubicBezTo>
                <a:cubicBezTo>
                  <a:pt x="92063" y="202017"/>
                  <a:pt x="103090" y="180095"/>
                  <a:pt x="104633" y="156950"/>
                </a:cubicBezTo>
                <a:cubicBezTo>
                  <a:pt x="107659" y="111558"/>
                  <a:pt x="0" y="40944"/>
                  <a:pt x="77337" y="20472"/>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38"/>
          <p:cNvSpPr/>
          <p:nvPr/>
        </p:nvSpPr>
        <p:spPr>
          <a:xfrm>
            <a:off x="966717" y="1531083"/>
            <a:ext cx="1109916" cy="325013"/>
          </a:xfrm>
          <a:custGeom>
            <a:avLst/>
            <a:gdLst>
              <a:gd name="connsiteX0" fmla="*/ 70513 w 1109916"/>
              <a:gd name="connsiteY0" fmla="*/ 106648 h 325013"/>
              <a:gd name="connsiteX1" fmla="*/ 466298 w 1109916"/>
              <a:gd name="connsiteY1" fmla="*/ 93001 h 325013"/>
              <a:gd name="connsiteX2" fmla="*/ 548184 w 1109916"/>
              <a:gd name="connsiteY2" fmla="*/ 65705 h 325013"/>
              <a:gd name="connsiteX3" fmla="*/ 602776 w 1109916"/>
              <a:gd name="connsiteY3" fmla="*/ 52057 h 325013"/>
              <a:gd name="connsiteX4" fmla="*/ 780196 w 1109916"/>
              <a:gd name="connsiteY4" fmla="*/ 38410 h 325013"/>
              <a:gd name="connsiteX5" fmla="*/ 1080447 w 1109916"/>
              <a:gd name="connsiteY5" fmla="*/ 38410 h 325013"/>
              <a:gd name="connsiteX6" fmla="*/ 1107743 w 1109916"/>
              <a:gd name="connsiteY6" fmla="*/ 79353 h 325013"/>
              <a:gd name="connsiteX7" fmla="*/ 1094095 w 1109916"/>
              <a:gd name="connsiteY7" fmla="*/ 297717 h 325013"/>
              <a:gd name="connsiteX8" fmla="*/ 1053152 w 1109916"/>
              <a:gd name="connsiteY8" fmla="*/ 325013 h 325013"/>
              <a:gd name="connsiteX9" fmla="*/ 752901 w 1109916"/>
              <a:gd name="connsiteY9" fmla="*/ 311365 h 325013"/>
              <a:gd name="connsiteX10" fmla="*/ 589128 w 1109916"/>
              <a:gd name="connsiteY10" fmla="*/ 297717 h 325013"/>
              <a:gd name="connsiteX11" fmla="*/ 398059 w 1109916"/>
              <a:gd name="connsiteY11" fmla="*/ 284069 h 325013"/>
              <a:gd name="connsiteX12" fmla="*/ 111456 w 1109916"/>
              <a:gd name="connsiteY12" fmla="*/ 297717 h 325013"/>
              <a:gd name="connsiteX13" fmla="*/ 56865 w 1109916"/>
              <a:gd name="connsiteY13" fmla="*/ 311365 h 325013"/>
              <a:gd name="connsiteX14" fmla="*/ 29570 w 1109916"/>
              <a:gd name="connsiteY14" fmla="*/ 270421 h 325013"/>
              <a:gd name="connsiteX15" fmla="*/ 43217 w 1109916"/>
              <a:gd name="connsiteY15" fmla="*/ 106648 h 325013"/>
              <a:gd name="connsiteX16" fmla="*/ 70513 w 1109916"/>
              <a:gd name="connsiteY16" fmla="*/ 106648 h 32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09916" h="325013">
                <a:moveTo>
                  <a:pt x="70513" y="106648"/>
                </a:moveTo>
                <a:cubicBezTo>
                  <a:pt x="141026" y="104374"/>
                  <a:pt x="334774" y="104274"/>
                  <a:pt x="466298" y="93001"/>
                </a:cubicBezTo>
                <a:cubicBezTo>
                  <a:pt x="494965" y="90544"/>
                  <a:pt x="520271" y="72683"/>
                  <a:pt x="548184" y="65705"/>
                </a:cubicBezTo>
                <a:cubicBezTo>
                  <a:pt x="566381" y="61156"/>
                  <a:pt x="584147" y="54249"/>
                  <a:pt x="602776" y="52057"/>
                </a:cubicBezTo>
                <a:cubicBezTo>
                  <a:pt x="661684" y="45127"/>
                  <a:pt x="721056" y="42959"/>
                  <a:pt x="780196" y="38410"/>
                </a:cubicBezTo>
                <a:cubicBezTo>
                  <a:pt x="891283" y="1381"/>
                  <a:pt x="878792" y="0"/>
                  <a:pt x="1080447" y="38410"/>
                </a:cubicBezTo>
                <a:cubicBezTo>
                  <a:pt x="1096560" y="41479"/>
                  <a:pt x="1098644" y="65705"/>
                  <a:pt x="1107743" y="79353"/>
                </a:cubicBezTo>
                <a:cubicBezTo>
                  <a:pt x="1103194" y="152141"/>
                  <a:pt x="1109916" y="226524"/>
                  <a:pt x="1094095" y="297717"/>
                </a:cubicBezTo>
                <a:cubicBezTo>
                  <a:pt x="1090537" y="313729"/>
                  <a:pt x="1069541" y="324357"/>
                  <a:pt x="1053152" y="325013"/>
                </a:cubicBezTo>
                <a:lnTo>
                  <a:pt x="752901" y="311365"/>
                </a:lnTo>
                <a:cubicBezTo>
                  <a:pt x="698215" y="308148"/>
                  <a:pt x="643747" y="301919"/>
                  <a:pt x="589128" y="297717"/>
                </a:cubicBezTo>
                <a:lnTo>
                  <a:pt x="398059" y="284069"/>
                </a:lnTo>
                <a:cubicBezTo>
                  <a:pt x="302525" y="288618"/>
                  <a:pt x="206794" y="290090"/>
                  <a:pt x="111456" y="297717"/>
                </a:cubicBezTo>
                <a:cubicBezTo>
                  <a:pt x="92759" y="299213"/>
                  <a:pt x="74659" y="317297"/>
                  <a:pt x="56865" y="311365"/>
                </a:cubicBezTo>
                <a:cubicBezTo>
                  <a:pt x="41304" y="306178"/>
                  <a:pt x="38668" y="284069"/>
                  <a:pt x="29570" y="270421"/>
                </a:cubicBezTo>
                <a:cubicBezTo>
                  <a:pt x="34119" y="215830"/>
                  <a:pt x="25894" y="158617"/>
                  <a:pt x="43217" y="106648"/>
                </a:cubicBezTo>
                <a:cubicBezTo>
                  <a:pt x="73037" y="17189"/>
                  <a:pt x="0" y="108922"/>
                  <a:pt x="70513" y="106648"/>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6019800" y="4953000"/>
            <a:ext cx="1326769" cy="440304"/>
          </a:xfrm>
          <a:custGeom>
            <a:avLst/>
            <a:gdLst>
              <a:gd name="connsiteX0" fmla="*/ 76142 w 1326769"/>
              <a:gd name="connsiteY0" fmla="*/ 0 h 440304"/>
              <a:gd name="connsiteX1" fmla="*/ 662996 w 1326769"/>
              <a:gd name="connsiteY1" fmla="*/ 13647 h 440304"/>
              <a:gd name="connsiteX2" fmla="*/ 826769 w 1326769"/>
              <a:gd name="connsiteY2" fmla="*/ 27295 h 440304"/>
              <a:gd name="connsiteX3" fmla="*/ 1236202 w 1326769"/>
              <a:gd name="connsiteY3" fmla="*/ 40943 h 440304"/>
              <a:gd name="connsiteX4" fmla="*/ 1045133 w 1326769"/>
              <a:gd name="connsiteY4" fmla="*/ 382137 h 440304"/>
              <a:gd name="connsiteX5" fmla="*/ 935951 w 1326769"/>
              <a:gd name="connsiteY5" fmla="*/ 368489 h 440304"/>
              <a:gd name="connsiteX6" fmla="*/ 895008 w 1326769"/>
              <a:gd name="connsiteY6" fmla="*/ 327546 h 440304"/>
              <a:gd name="connsiteX7" fmla="*/ 854065 w 1326769"/>
              <a:gd name="connsiteY7" fmla="*/ 313898 h 440304"/>
              <a:gd name="connsiteX8" fmla="*/ 690292 w 1326769"/>
              <a:gd name="connsiteY8" fmla="*/ 272955 h 440304"/>
              <a:gd name="connsiteX9" fmla="*/ 335450 w 1326769"/>
              <a:gd name="connsiteY9" fmla="*/ 286603 h 440304"/>
              <a:gd name="connsiteX10" fmla="*/ 158029 w 1326769"/>
              <a:gd name="connsiteY10" fmla="*/ 327546 h 440304"/>
              <a:gd name="connsiteX11" fmla="*/ 62495 w 1326769"/>
              <a:gd name="connsiteY11" fmla="*/ 341194 h 440304"/>
              <a:gd name="connsiteX12" fmla="*/ 7904 w 1326769"/>
              <a:gd name="connsiteY12" fmla="*/ 327546 h 440304"/>
              <a:gd name="connsiteX13" fmla="*/ 35199 w 1326769"/>
              <a:gd name="connsiteY13" fmla="*/ 245659 h 440304"/>
              <a:gd name="connsiteX14" fmla="*/ 76142 w 1326769"/>
              <a:gd name="connsiteY14" fmla="*/ 122829 h 440304"/>
              <a:gd name="connsiteX15" fmla="*/ 89790 w 1326769"/>
              <a:gd name="connsiteY15" fmla="*/ 81886 h 440304"/>
              <a:gd name="connsiteX16" fmla="*/ 76142 w 1326769"/>
              <a:gd name="connsiteY16" fmla="*/ 0 h 44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6769" h="440304">
                <a:moveTo>
                  <a:pt x="76142" y="0"/>
                </a:moveTo>
                <a:lnTo>
                  <a:pt x="662996" y="13647"/>
                </a:lnTo>
                <a:cubicBezTo>
                  <a:pt x="717740" y="15638"/>
                  <a:pt x="772051" y="24689"/>
                  <a:pt x="826769" y="27295"/>
                </a:cubicBezTo>
                <a:cubicBezTo>
                  <a:pt x="963168" y="33790"/>
                  <a:pt x="1099724" y="36394"/>
                  <a:pt x="1236202" y="40943"/>
                </a:cubicBezTo>
                <a:cubicBezTo>
                  <a:pt x="1205483" y="440304"/>
                  <a:pt x="1326769" y="410301"/>
                  <a:pt x="1045133" y="382137"/>
                </a:cubicBezTo>
                <a:cubicBezTo>
                  <a:pt x="1008638" y="378487"/>
                  <a:pt x="972345" y="373038"/>
                  <a:pt x="935951" y="368489"/>
                </a:cubicBezTo>
                <a:cubicBezTo>
                  <a:pt x="922303" y="354841"/>
                  <a:pt x="911067" y="338252"/>
                  <a:pt x="895008" y="327546"/>
                </a:cubicBezTo>
                <a:cubicBezTo>
                  <a:pt x="883038" y="319566"/>
                  <a:pt x="867288" y="319565"/>
                  <a:pt x="854065" y="313898"/>
                </a:cubicBezTo>
                <a:cubicBezTo>
                  <a:pt x="746107" y="267630"/>
                  <a:pt x="856730" y="293760"/>
                  <a:pt x="690292" y="272955"/>
                </a:cubicBezTo>
                <a:cubicBezTo>
                  <a:pt x="572011" y="277504"/>
                  <a:pt x="453409" y="276773"/>
                  <a:pt x="335450" y="286603"/>
                </a:cubicBezTo>
                <a:cubicBezTo>
                  <a:pt x="22328" y="312696"/>
                  <a:pt x="293385" y="300474"/>
                  <a:pt x="158029" y="327546"/>
                </a:cubicBezTo>
                <a:cubicBezTo>
                  <a:pt x="126486" y="333855"/>
                  <a:pt x="94340" y="336645"/>
                  <a:pt x="62495" y="341194"/>
                </a:cubicBezTo>
                <a:cubicBezTo>
                  <a:pt x="44298" y="336645"/>
                  <a:pt x="13057" y="345581"/>
                  <a:pt x="7904" y="327546"/>
                </a:cubicBezTo>
                <a:cubicBezTo>
                  <a:pt x="0" y="299881"/>
                  <a:pt x="26101" y="272955"/>
                  <a:pt x="35199" y="245659"/>
                </a:cubicBezTo>
                <a:lnTo>
                  <a:pt x="76142" y="122829"/>
                </a:lnTo>
                <a:cubicBezTo>
                  <a:pt x="80691" y="109181"/>
                  <a:pt x="89790" y="96272"/>
                  <a:pt x="89790" y="81886"/>
                </a:cubicBezTo>
                <a:lnTo>
                  <a:pt x="76142"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p:nvSpPr>
        <p:spPr>
          <a:xfrm>
            <a:off x="4647062" y="2346391"/>
            <a:ext cx="574624" cy="570925"/>
          </a:xfrm>
          <a:custGeom>
            <a:avLst/>
            <a:gdLst>
              <a:gd name="connsiteX0" fmla="*/ 75063 w 574624"/>
              <a:gd name="connsiteY0" fmla="*/ 82910 h 570925"/>
              <a:gd name="connsiteX1" fmla="*/ 484496 w 574624"/>
              <a:gd name="connsiteY1" fmla="*/ 96558 h 570925"/>
              <a:gd name="connsiteX2" fmla="*/ 470848 w 574624"/>
              <a:gd name="connsiteY2" fmla="*/ 478696 h 570925"/>
              <a:gd name="connsiteX3" fmla="*/ 34120 w 574624"/>
              <a:gd name="connsiteY3" fmla="*/ 465048 h 570925"/>
              <a:gd name="connsiteX4" fmla="*/ 75063 w 574624"/>
              <a:gd name="connsiteY4" fmla="*/ 82910 h 570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624" h="570925">
                <a:moveTo>
                  <a:pt x="75063" y="82910"/>
                </a:moveTo>
                <a:cubicBezTo>
                  <a:pt x="150126" y="21495"/>
                  <a:pt x="387938" y="0"/>
                  <a:pt x="484496" y="96558"/>
                </a:cubicBezTo>
                <a:cubicBezTo>
                  <a:pt x="574624" y="186686"/>
                  <a:pt x="569497" y="397983"/>
                  <a:pt x="470848" y="478696"/>
                </a:cubicBezTo>
                <a:cubicBezTo>
                  <a:pt x="358123" y="570925"/>
                  <a:pt x="179696" y="469597"/>
                  <a:pt x="34120" y="465048"/>
                </a:cubicBezTo>
                <a:cubicBezTo>
                  <a:pt x="48093" y="73817"/>
                  <a:pt x="0" y="144325"/>
                  <a:pt x="75063" y="82910"/>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p:cNvSpPr/>
          <p:nvPr/>
        </p:nvSpPr>
        <p:spPr>
          <a:xfrm>
            <a:off x="5257800" y="2438400"/>
            <a:ext cx="574624" cy="570925"/>
          </a:xfrm>
          <a:custGeom>
            <a:avLst/>
            <a:gdLst>
              <a:gd name="connsiteX0" fmla="*/ 75063 w 574624"/>
              <a:gd name="connsiteY0" fmla="*/ 82910 h 570925"/>
              <a:gd name="connsiteX1" fmla="*/ 484496 w 574624"/>
              <a:gd name="connsiteY1" fmla="*/ 96558 h 570925"/>
              <a:gd name="connsiteX2" fmla="*/ 470848 w 574624"/>
              <a:gd name="connsiteY2" fmla="*/ 478696 h 570925"/>
              <a:gd name="connsiteX3" fmla="*/ 34120 w 574624"/>
              <a:gd name="connsiteY3" fmla="*/ 465048 h 570925"/>
              <a:gd name="connsiteX4" fmla="*/ 75063 w 574624"/>
              <a:gd name="connsiteY4" fmla="*/ 82910 h 570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624" h="570925">
                <a:moveTo>
                  <a:pt x="75063" y="82910"/>
                </a:moveTo>
                <a:cubicBezTo>
                  <a:pt x="150126" y="21495"/>
                  <a:pt x="387938" y="0"/>
                  <a:pt x="484496" y="96558"/>
                </a:cubicBezTo>
                <a:cubicBezTo>
                  <a:pt x="574624" y="186686"/>
                  <a:pt x="569497" y="397983"/>
                  <a:pt x="470848" y="478696"/>
                </a:cubicBezTo>
                <a:cubicBezTo>
                  <a:pt x="358123" y="570925"/>
                  <a:pt x="179696" y="469597"/>
                  <a:pt x="34120" y="465048"/>
                </a:cubicBezTo>
                <a:cubicBezTo>
                  <a:pt x="48093" y="73817"/>
                  <a:pt x="0" y="144325"/>
                  <a:pt x="75063" y="82910"/>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43"/>
          <p:cNvSpPr/>
          <p:nvPr/>
        </p:nvSpPr>
        <p:spPr>
          <a:xfrm>
            <a:off x="5410200" y="3048000"/>
            <a:ext cx="574624" cy="570925"/>
          </a:xfrm>
          <a:custGeom>
            <a:avLst/>
            <a:gdLst>
              <a:gd name="connsiteX0" fmla="*/ 75063 w 574624"/>
              <a:gd name="connsiteY0" fmla="*/ 82910 h 570925"/>
              <a:gd name="connsiteX1" fmla="*/ 484496 w 574624"/>
              <a:gd name="connsiteY1" fmla="*/ 96558 h 570925"/>
              <a:gd name="connsiteX2" fmla="*/ 470848 w 574624"/>
              <a:gd name="connsiteY2" fmla="*/ 478696 h 570925"/>
              <a:gd name="connsiteX3" fmla="*/ 34120 w 574624"/>
              <a:gd name="connsiteY3" fmla="*/ 465048 h 570925"/>
              <a:gd name="connsiteX4" fmla="*/ 75063 w 574624"/>
              <a:gd name="connsiteY4" fmla="*/ 82910 h 570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624" h="570925">
                <a:moveTo>
                  <a:pt x="75063" y="82910"/>
                </a:moveTo>
                <a:cubicBezTo>
                  <a:pt x="150126" y="21495"/>
                  <a:pt x="387938" y="0"/>
                  <a:pt x="484496" y="96558"/>
                </a:cubicBezTo>
                <a:cubicBezTo>
                  <a:pt x="574624" y="186686"/>
                  <a:pt x="569497" y="397983"/>
                  <a:pt x="470848" y="478696"/>
                </a:cubicBezTo>
                <a:cubicBezTo>
                  <a:pt x="358123" y="570925"/>
                  <a:pt x="179696" y="469597"/>
                  <a:pt x="34120" y="465048"/>
                </a:cubicBezTo>
                <a:cubicBezTo>
                  <a:pt x="48093" y="73817"/>
                  <a:pt x="0" y="144325"/>
                  <a:pt x="75063" y="82910"/>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44"/>
          <p:cNvSpPr/>
          <p:nvPr/>
        </p:nvSpPr>
        <p:spPr>
          <a:xfrm>
            <a:off x="6096000" y="3048000"/>
            <a:ext cx="574624" cy="570925"/>
          </a:xfrm>
          <a:custGeom>
            <a:avLst/>
            <a:gdLst>
              <a:gd name="connsiteX0" fmla="*/ 75063 w 574624"/>
              <a:gd name="connsiteY0" fmla="*/ 82910 h 570925"/>
              <a:gd name="connsiteX1" fmla="*/ 484496 w 574624"/>
              <a:gd name="connsiteY1" fmla="*/ 96558 h 570925"/>
              <a:gd name="connsiteX2" fmla="*/ 470848 w 574624"/>
              <a:gd name="connsiteY2" fmla="*/ 478696 h 570925"/>
              <a:gd name="connsiteX3" fmla="*/ 34120 w 574624"/>
              <a:gd name="connsiteY3" fmla="*/ 465048 h 570925"/>
              <a:gd name="connsiteX4" fmla="*/ 75063 w 574624"/>
              <a:gd name="connsiteY4" fmla="*/ 82910 h 570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624" h="570925">
                <a:moveTo>
                  <a:pt x="75063" y="82910"/>
                </a:moveTo>
                <a:cubicBezTo>
                  <a:pt x="150126" y="21495"/>
                  <a:pt x="387938" y="0"/>
                  <a:pt x="484496" y="96558"/>
                </a:cubicBezTo>
                <a:cubicBezTo>
                  <a:pt x="574624" y="186686"/>
                  <a:pt x="569497" y="397983"/>
                  <a:pt x="470848" y="478696"/>
                </a:cubicBezTo>
                <a:cubicBezTo>
                  <a:pt x="358123" y="570925"/>
                  <a:pt x="179696" y="469597"/>
                  <a:pt x="34120" y="465048"/>
                </a:cubicBezTo>
                <a:cubicBezTo>
                  <a:pt x="48093" y="73817"/>
                  <a:pt x="0" y="144325"/>
                  <a:pt x="75063" y="82910"/>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a:off x="6705600" y="3048000"/>
            <a:ext cx="574624" cy="570925"/>
          </a:xfrm>
          <a:custGeom>
            <a:avLst/>
            <a:gdLst>
              <a:gd name="connsiteX0" fmla="*/ 75063 w 574624"/>
              <a:gd name="connsiteY0" fmla="*/ 82910 h 570925"/>
              <a:gd name="connsiteX1" fmla="*/ 484496 w 574624"/>
              <a:gd name="connsiteY1" fmla="*/ 96558 h 570925"/>
              <a:gd name="connsiteX2" fmla="*/ 470848 w 574624"/>
              <a:gd name="connsiteY2" fmla="*/ 478696 h 570925"/>
              <a:gd name="connsiteX3" fmla="*/ 34120 w 574624"/>
              <a:gd name="connsiteY3" fmla="*/ 465048 h 570925"/>
              <a:gd name="connsiteX4" fmla="*/ 75063 w 574624"/>
              <a:gd name="connsiteY4" fmla="*/ 82910 h 570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624" h="570925">
                <a:moveTo>
                  <a:pt x="75063" y="82910"/>
                </a:moveTo>
                <a:cubicBezTo>
                  <a:pt x="150126" y="21495"/>
                  <a:pt x="387938" y="0"/>
                  <a:pt x="484496" y="96558"/>
                </a:cubicBezTo>
                <a:cubicBezTo>
                  <a:pt x="574624" y="186686"/>
                  <a:pt x="569497" y="397983"/>
                  <a:pt x="470848" y="478696"/>
                </a:cubicBezTo>
                <a:cubicBezTo>
                  <a:pt x="358123" y="570925"/>
                  <a:pt x="179696" y="469597"/>
                  <a:pt x="34120" y="465048"/>
                </a:cubicBezTo>
                <a:cubicBezTo>
                  <a:pt x="48093" y="73817"/>
                  <a:pt x="0" y="144325"/>
                  <a:pt x="75063" y="82910"/>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p:cNvSpPr/>
          <p:nvPr/>
        </p:nvSpPr>
        <p:spPr>
          <a:xfrm>
            <a:off x="5943600" y="2438400"/>
            <a:ext cx="574624" cy="570925"/>
          </a:xfrm>
          <a:custGeom>
            <a:avLst/>
            <a:gdLst>
              <a:gd name="connsiteX0" fmla="*/ 75063 w 574624"/>
              <a:gd name="connsiteY0" fmla="*/ 82910 h 570925"/>
              <a:gd name="connsiteX1" fmla="*/ 484496 w 574624"/>
              <a:gd name="connsiteY1" fmla="*/ 96558 h 570925"/>
              <a:gd name="connsiteX2" fmla="*/ 470848 w 574624"/>
              <a:gd name="connsiteY2" fmla="*/ 478696 h 570925"/>
              <a:gd name="connsiteX3" fmla="*/ 34120 w 574624"/>
              <a:gd name="connsiteY3" fmla="*/ 465048 h 570925"/>
              <a:gd name="connsiteX4" fmla="*/ 75063 w 574624"/>
              <a:gd name="connsiteY4" fmla="*/ 82910 h 570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624" h="570925">
                <a:moveTo>
                  <a:pt x="75063" y="82910"/>
                </a:moveTo>
                <a:cubicBezTo>
                  <a:pt x="150126" y="21495"/>
                  <a:pt x="387938" y="0"/>
                  <a:pt x="484496" y="96558"/>
                </a:cubicBezTo>
                <a:cubicBezTo>
                  <a:pt x="574624" y="186686"/>
                  <a:pt x="569497" y="397983"/>
                  <a:pt x="470848" y="478696"/>
                </a:cubicBezTo>
                <a:cubicBezTo>
                  <a:pt x="358123" y="570925"/>
                  <a:pt x="179696" y="469597"/>
                  <a:pt x="34120" y="465048"/>
                </a:cubicBezTo>
                <a:cubicBezTo>
                  <a:pt x="48093" y="73817"/>
                  <a:pt x="0" y="144325"/>
                  <a:pt x="75063" y="82910"/>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p:cNvSpPr/>
          <p:nvPr/>
        </p:nvSpPr>
        <p:spPr>
          <a:xfrm>
            <a:off x="6629400" y="2438400"/>
            <a:ext cx="574624" cy="570925"/>
          </a:xfrm>
          <a:custGeom>
            <a:avLst/>
            <a:gdLst>
              <a:gd name="connsiteX0" fmla="*/ 75063 w 574624"/>
              <a:gd name="connsiteY0" fmla="*/ 82910 h 570925"/>
              <a:gd name="connsiteX1" fmla="*/ 484496 w 574624"/>
              <a:gd name="connsiteY1" fmla="*/ 96558 h 570925"/>
              <a:gd name="connsiteX2" fmla="*/ 470848 w 574624"/>
              <a:gd name="connsiteY2" fmla="*/ 478696 h 570925"/>
              <a:gd name="connsiteX3" fmla="*/ 34120 w 574624"/>
              <a:gd name="connsiteY3" fmla="*/ 465048 h 570925"/>
              <a:gd name="connsiteX4" fmla="*/ 75063 w 574624"/>
              <a:gd name="connsiteY4" fmla="*/ 82910 h 570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624" h="570925">
                <a:moveTo>
                  <a:pt x="75063" y="82910"/>
                </a:moveTo>
                <a:cubicBezTo>
                  <a:pt x="150126" y="21495"/>
                  <a:pt x="387938" y="0"/>
                  <a:pt x="484496" y="96558"/>
                </a:cubicBezTo>
                <a:cubicBezTo>
                  <a:pt x="574624" y="186686"/>
                  <a:pt x="569497" y="397983"/>
                  <a:pt x="470848" y="478696"/>
                </a:cubicBezTo>
                <a:cubicBezTo>
                  <a:pt x="358123" y="570925"/>
                  <a:pt x="179696" y="469597"/>
                  <a:pt x="34120" y="465048"/>
                </a:cubicBezTo>
                <a:cubicBezTo>
                  <a:pt x="48093" y="73817"/>
                  <a:pt x="0" y="144325"/>
                  <a:pt x="75063" y="82910"/>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p:cNvSpPr/>
          <p:nvPr/>
        </p:nvSpPr>
        <p:spPr>
          <a:xfrm>
            <a:off x="4724400" y="3048000"/>
            <a:ext cx="574624" cy="570925"/>
          </a:xfrm>
          <a:custGeom>
            <a:avLst/>
            <a:gdLst>
              <a:gd name="connsiteX0" fmla="*/ 75063 w 574624"/>
              <a:gd name="connsiteY0" fmla="*/ 82910 h 570925"/>
              <a:gd name="connsiteX1" fmla="*/ 484496 w 574624"/>
              <a:gd name="connsiteY1" fmla="*/ 96558 h 570925"/>
              <a:gd name="connsiteX2" fmla="*/ 470848 w 574624"/>
              <a:gd name="connsiteY2" fmla="*/ 478696 h 570925"/>
              <a:gd name="connsiteX3" fmla="*/ 34120 w 574624"/>
              <a:gd name="connsiteY3" fmla="*/ 465048 h 570925"/>
              <a:gd name="connsiteX4" fmla="*/ 75063 w 574624"/>
              <a:gd name="connsiteY4" fmla="*/ 82910 h 570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624" h="570925">
                <a:moveTo>
                  <a:pt x="75063" y="82910"/>
                </a:moveTo>
                <a:cubicBezTo>
                  <a:pt x="150126" y="21495"/>
                  <a:pt x="387938" y="0"/>
                  <a:pt x="484496" y="96558"/>
                </a:cubicBezTo>
                <a:cubicBezTo>
                  <a:pt x="574624" y="186686"/>
                  <a:pt x="569497" y="397983"/>
                  <a:pt x="470848" y="478696"/>
                </a:cubicBezTo>
                <a:cubicBezTo>
                  <a:pt x="358123" y="570925"/>
                  <a:pt x="179696" y="469597"/>
                  <a:pt x="34120" y="465048"/>
                </a:cubicBezTo>
                <a:cubicBezTo>
                  <a:pt x="48093" y="73817"/>
                  <a:pt x="0" y="144325"/>
                  <a:pt x="75063" y="82910"/>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p:nvSpPr>
        <p:spPr>
          <a:xfrm>
            <a:off x="2362200" y="2209800"/>
            <a:ext cx="914937" cy="770861"/>
          </a:xfrm>
          <a:custGeom>
            <a:avLst/>
            <a:gdLst>
              <a:gd name="connsiteX0" fmla="*/ 77337 w 914937"/>
              <a:gd name="connsiteY0" fmla="*/ 20472 h 770861"/>
              <a:gd name="connsiteX1" fmla="*/ 568657 w 914937"/>
              <a:gd name="connsiteY1" fmla="*/ 34120 h 770861"/>
              <a:gd name="connsiteX2" fmla="*/ 896203 w 914937"/>
              <a:gd name="connsiteY2" fmla="*/ 75063 h 770861"/>
              <a:gd name="connsiteX3" fmla="*/ 909851 w 914937"/>
              <a:gd name="connsiteY3" fmla="*/ 702860 h 770861"/>
              <a:gd name="connsiteX4" fmla="*/ 896203 w 914937"/>
              <a:gd name="connsiteY4" fmla="*/ 757451 h 770861"/>
              <a:gd name="connsiteX5" fmla="*/ 77337 w 914937"/>
              <a:gd name="connsiteY5" fmla="*/ 743803 h 770861"/>
              <a:gd name="connsiteX6" fmla="*/ 90985 w 914937"/>
              <a:gd name="connsiteY6" fmla="*/ 225188 h 770861"/>
              <a:gd name="connsiteX7" fmla="*/ 104633 w 914937"/>
              <a:gd name="connsiteY7" fmla="*/ 156950 h 770861"/>
              <a:gd name="connsiteX8" fmla="*/ 77337 w 914937"/>
              <a:gd name="connsiteY8" fmla="*/ 20472 h 77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937" h="770861">
                <a:moveTo>
                  <a:pt x="77337" y="20472"/>
                </a:moveTo>
                <a:cubicBezTo>
                  <a:pt x="154674" y="0"/>
                  <a:pt x="405073" y="25032"/>
                  <a:pt x="568657" y="34120"/>
                </a:cubicBezTo>
                <a:cubicBezTo>
                  <a:pt x="705244" y="41708"/>
                  <a:pt x="778918" y="55515"/>
                  <a:pt x="896203" y="75063"/>
                </a:cubicBezTo>
                <a:cubicBezTo>
                  <a:pt x="900752" y="284329"/>
                  <a:pt x="909851" y="493545"/>
                  <a:pt x="909851" y="702860"/>
                </a:cubicBezTo>
                <a:cubicBezTo>
                  <a:pt x="909851" y="721617"/>
                  <a:pt x="914937" y="756530"/>
                  <a:pt x="896203" y="757451"/>
                </a:cubicBezTo>
                <a:cubicBezTo>
                  <a:pt x="623539" y="770861"/>
                  <a:pt x="350292" y="748352"/>
                  <a:pt x="77337" y="743803"/>
                </a:cubicBezTo>
                <a:cubicBezTo>
                  <a:pt x="81886" y="570931"/>
                  <a:pt x="82950" y="397933"/>
                  <a:pt x="90985" y="225188"/>
                </a:cubicBezTo>
                <a:cubicBezTo>
                  <a:pt x="92063" y="202017"/>
                  <a:pt x="103090" y="180095"/>
                  <a:pt x="104633" y="156950"/>
                </a:cubicBezTo>
                <a:cubicBezTo>
                  <a:pt x="107659" y="111558"/>
                  <a:pt x="0" y="40944"/>
                  <a:pt x="77337" y="20472"/>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51"/>
          <p:cNvSpPr/>
          <p:nvPr/>
        </p:nvSpPr>
        <p:spPr>
          <a:xfrm>
            <a:off x="1295400" y="2133600"/>
            <a:ext cx="914937" cy="770861"/>
          </a:xfrm>
          <a:custGeom>
            <a:avLst/>
            <a:gdLst>
              <a:gd name="connsiteX0" fmla="*/ 77337 w 914937"/>
              <a:gd name="connsiteY0" fmla="*/ 20472 h 770861"/>
              <a:gd name="connsiteX1" fmla="*/ 568657 w 914937"/>
              <a:gd name="connsiteY1" fmla="*/ 34120 h 770861"/>
              <a:gd name="connsiteX2" fmla="*/ 896203 w 914937"/>
              <a:gd name="connsiteY2" fmla="*/ 75063 h 770861"/>
              <a:gd name="connsiteX3" fmla="*/ 909851 w 914937"/>
              <a:gd name="connsiteY3" fmla="*/ 702860 h 770861"/>
              <a:gd name="connsiteX4" fmla="*/ 896203 w 914937"/>
              <a:gd name="connsiteY4" fmla="*/ 757451 h 770861"/>
              <a:gd name="connsiteX5" fmla="*/ 77337 w 914937"/>
              <a:gd name="connsiteY5" fmla="*/ 743803 h 770861"/>
              <a:gd name="connsiteX6" fmla="*/ 90985 w 914937"/>
              <a:gd name="connsiteY6" fmla="*/ 225188 h 770861"/>
              <a:gd name="connsiteX7" fmla="*/ 104633 w 914937"/>
              <a:gd name="connsiteY7" fmla="*/ 156950 h 770861"/>
              <a:gd name="connsiteX8" fmla="*/ 77337 w 914937"/>
              <a:gd name="connsiteY8" fmla="*/ 20472 h 77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937" h="770861">
                <a:moveTo>
                  <a:pt x="77337" y="20472"/>
                </a:moveTo>
                <a:cubicBezTo>
                  <a:pt x="154674" y="0"/>
                  <a:pt x="405073" y="25032"/>
                  <a:pt x="568657" y="34120"/>
                </a:cubicBezTo>
                <a:cubicBezTo>
                  <a:pt x="705244" y="41708"/>
                  <a:pt x="778918" y="55515"/>
                  <a:pt x="896203" y="75063"/>
                </a:cubicBezTo>
                <a:cubicBezTo>
                  <a:pt x="900752" y="284329"/>
                  <a:pt x="909851" y="493545"/>
                  <a:pt x="909851" y="702860"/>
                </a:cubicBezTo>
                <a:cubicBezTo>
                  <a:pt x="909851" y="721617"/>
                  <a:pt x="914937" y="756530"/>
                  <a:pt x="896203" y="757451"/>
                </a:cubicBezTo>
                <a:cubicBezTo>
                  <a:pt x="623539" y="770861"/>
                  <a:pt x="350292" y="748352"/>
                  <a:pt x="77337" y="743803"/>
                </a:cubicBezTo>
                <a:cubicBezTo>
                  <a:pt x="81886" y="570931"/>
                  <a:pt x="82950" y="397933"/>
                  <a:pt x="90985" y="225188"/>
                </a:cubicBezTo>
                <a:cubicBezTo>
                  <a:pt x="92063" y="202017"/>
                  <a:pt x="103090" y="180095"/>
                  <a:pt x="104633" y="156950"/>
                </a:cubicBezTo>
                <a:cubicBezTo>
                  <a:pt x="107659" y="111558"/>
                  <a:pt x="0" y="40944"/>
                  <a:pt x="77337" y="20472"/>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52"/>
          <p:cNvSpPr/>
          <p:nvPr/>
        </p:nvSpPr>
        <p:spPr>
          <a:xfrm>
            <a:off x="2396377" y="1776484"/>
            <a:ext cx="1326769" cy="440304"/>
          </a:xfrm>
          <a:custGeom>
            <a:avLst/>
            <a:gdLst>
              <a:gd name="connsiteX0" fmla="*/ 76142 w 1326769"/>
              <a:gd name="connsiteY0" fmla="*/ 0 h 440304"/>
              <a:gd name="connsiteX1" fmla="*/ 662996 w 1326769"/>
              <a:gd name="connsiteY1" fmla="*/ 13647 h 440304"/>
              <a:gd name="connsiteX2" fmla="*/ 826769 w 1326769"/>
              <a:gd name="connsiteY2" fmla="*/ 27295 h 440304"/>
              <a:gd name="connsiteX3" fmla="*/ 1236202 w 1326769"/>
              <a:gd name="connsiteY3" fmla="*/ 40943 h 440304"/>
              <a:gd name="connsiteX4" fmla="*/ 1045133 w 1326769"/>
              <a:gd name="connsiteY4" fmla="*/ 382137 h 440304"/>
              <a:gd name="connsiteX5" fmla="*/ 935951 w 1326769"/>
              <a:gd name="connsiteY5" fmla="*/ 368489 h 440304"/>
              <a:gd name="connsiteX6" fmla="*/ 895008 w 1326769"/>
              <a:gd name="connsiteY6" fmla="*/ 327546 h 440304"/>
              <a:gd name="connsiteX7" fmla="*/ 854065 w 1326769"/>
              <a:gd name="connsiteY7" fmla="*/ 313898 h 440304"/>
              <a:gd name="connsiteX8" fmla="*/ 690292 w 1326769"/>
              <a:gd name="connsiteY8" fmla="*/ 272955 h 440304"/>
              <a:gd name="connsiteX9" fmla="*/ 335450 w 1326769"/>
              <a:gd name="connsiteY9" fmla="*/ 286603 h 440304"/>
              <a:gd name="connsiteX10" fmla="*/ 158029 w 1326769"/>
              <a:gd name="connsiteY10" fmla="*/ 327546 h 440304"/>
              <a:gd name="connsiteX11" fmla="*/ 62495 w 1326769"/>
              <a:gd name="connsiteY11" fmla="*/ 341194 h 440304"/>
              <a:gd name="connsiteX12" fmla="*/ 7904 w 1326769"/>
              <a:gd name="connsiteY12" fmla="*/ 327546 h 440304"/>
              <a:gd name="connsiteX13" fmla="*/ 35199 w 1326769"/>
              <a:gd name="connsiteY13" fmla="*/ 245659 h 440304"/>
              <a:gd name="connsiteX14" fmla="*/ 76142 w 1326769"/>
              <a:gd name="connsiteY14" fmla="*/ 122829 h 440304"/>
              <a:gd name="connsiteX15" fmla="*/ 89790 w 1326769"/>
              <a:gd name="connsiteY15" fmla="*/ 81886 h 440304"/>
              <a:gd name="connsiteX16" fmla="*/ 76142 w 1326769"/>
              <a:gd name="connsiteY16" fmla="*/ 0 h 44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6769" h="440304">
                <a:moveTo>
                  <a:pt x="76142" y="0"/>
                </a:moveTo>
                <a:lnTo>
                  <a:pt x="662996" y="13647"/>
                </a:lnTo>
                <a:cubicBezTo>
                  <a:pt x="717740" y="15638"/>
                  <a:pt x="772051" y="24689"/>
                  <a:pt x="826769" y="27295"/>
                </a:cubicBezTo>
                <a:cubicBezTo>
                  <a:pt x="963168" y="33790"/>
                  <a:pt x="1099724" y="36394"/>
                  <a:pt x="1236202" y="40943"/>
                </a:cubicBezTo>
                <a:cubicBezTo>
                  <a:pt x="1205483" y="440304"/>
                  <a:pt x="1326769" y="410301"/>
                  <a:pt x="1045133" y="382137"/>
                </a:cubicBezTo>
                <a:cubicBezTo>
                  <a:pt x="1008638" y="378487"/>
                  <a:pt x="972345" y="373038"/>
                  <a:pt x="935951" y="368489"/>
                </a:cubicBezTo>
                <a:cubicBezTo>
                  <a:pt x="922303" y="354841"/>
                  <a:pt x="911067" y="338252"/>
                  <a:pt x="895008" y="327546"/>
                </a:cubicBezTo>
                <a:cubicBezTo>
                  <a:pt x="883038" y="319566"/>
                  <a:pt x="867288" y="319565"/>
                  <a:pt x="854065" y="313898"/>
                </a:cubicBezTo>
                <a:cubicBezTo>
                  <a:pt x="746107" y="267630"/>
                  <a:pt x="856730" y="293760"/>
                  <a:pt x="690292" y="272955"/>
                </a:cubicBezTo>
                <a:cubicBezTo>
                  <a:pt x="572011" y="277504"/>
                  <a:pt x="453409" y="276773"/>
                  <a:pt x="335450" y="286603"/>
                </a:cubicBezTo>
                <a:cubicBezTo>
                  <a:pt x="22328" y="312696"/>
                  <a:pt x="293385" y="300474"/>
                  <a:pt x="158029" y="327546"/>
                </a:cubicBezTo>
                <a:cubicBezTo>
                  <a:pt x="126486" y="333855"/>
                  <a:pt x="94340" y="336645"/>
                  <a:pt x="62495" y="341194"/>
                </a:cubicBezTo>
                <a:cubicBezTo>
                  <a:pt x="44298" y="336645"/>
                  <a:pt x="13057" y="345581"/>
                  <a:pt x="7904" y="327546"/>
                </a:cubicBezTo>
                <a:cubicBezTo>
                  <a:pt x="0" y="299881"/>
                  <a:pt x="26101" y="272955"/>
                  <a:pt x="35199" y="245659"/>
                </a:cubicBezTo>
                <a:lnTo>
                  <a:pt x="76142" y="122829"/>
                </a:lnTo>
                <a:cubicBezTo>
                  <a:pt x="80691" y="109181"/>
                  <a:pt x="89790" y="96272"/>
                  <a:pt x="89790" y="81886"/>
                </a:cubicBezTo>
                <a:lnTo>
                  <a:pt x="76142"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p:cNvSpPr/>
          <p:nvPr/>
        </p:nvSpPr>
        <p:spPr>
          <a:xfrm>
            <a:off x="6477000" y="4419600"/>
            <a:ext cx="1326769" cy="440304"/>
          </a:xfrm>
          <a:custGeom>
            <a:avLst/>
            <a:gdLst>
              <a:gd name="connsiteX0" fmla="*/ 76142 w 1326769"/>
              <a:gd name="connsiteY0" fmla="*/ 0 h 440304"/>
              <a:gd name="connsiteX1" fmla="*/ 662996 w 1326769"/>
              <a:gd name="connsiteY1" fmla="*/ 13647 h 440304"/>
              <a:gd name="connsiteX2" fmla="*/ 826769 w 1326769"/>
              <a:gd name="connsiteY2" fmla="*/ 27295 h 440304"/>
              <a:gd name="connsiteX3" fmla="*/ 1236202 w 1326769"/>
              <a:gd name="connsiteY3" fmla="*/ 40943 h 440304"/>
              <a:gd name="connsiteX4" fmla="*/ 1045133 w 1326769"/>
              <a:gd name="connsiteY4" fmla="*/ 382137 h 440304"/>
              <a:gd name="connsiteX5" fmla="*/ 935951 w 1326769"/>
              <a:gd name="connsiteY5" fmla="*/ 368489 h 440304"/>
              <a:gd name="connsiteX6" fmla="*/ 895008 w 1326769"/>
              <a:gd name="connsiteY6" fmla="*/ 327546 h 440304"/>
              <a:gd name="connsiteX7" fmla="*/ 854065 w 1326769"/>
              <a:gd name="connsiteY7" fmla="*/ 313898 h 440304"/>
              <a:gd name="connsiteX8" fmla="*/ 690292 w 1326769"/>
              <a:gd name="connsiteY8" fmla="*/ 272955 h 440304"/>
              <a:gd name="connsiteX9" fmla="*/ 335450 w 1326769"/>
              <a:gd name="connsiteY9" fmla="*/ 286603 h 440304"/>
              <a:gd name="connsiteX10" fmla="*/ 158029 w 1326769"/>
              <a:gd name="connsiteY10" fmla="*/ 327546 h 440304"/>
              <a:gd name="connsiteX11" fmla="*/ 62495 w 1326769"/>
              <a:gd name="connsiteY11" fmla="*/ 341194 h 440304"/>
              <a:gd name="connsiteX12" fmla="*/ 7904 w 1326769"/>
              <a:gd name="connsiteY12" fmla="*/ 327546 h 440304"/>
              <a:gd name="connsiteX13" fmla="*/ 35199 w 1326769"/>
              <a:gd name="connsiteY13" fmla="*/ 245659 h 440304"/>
              <a:gd name="connsiteX14" fmla="*/ 76142 w 1326769"/>
              <a:gd name="connsiteY14" fmla="*/ 122829 h 440304"/>
              <a:gd name="connsiteX15" fmla="*/ 89790 w 1326769"/>
              <a:gd name="connsiteY15" fmla="*/ 81886 h 440304"/>
              <a:gd name="connsiteX16" fmla="*/ 76142 w 1326769"/>
              <a:gd name="connsiteY16" fmla="*/ 0 h 44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6769" h="440304">
                <a:moveTo>
                  <a:pt x="76142" y="0"/>
                </a:moveTo>
                <a:lnTo>
                  <a:pt x="662996" y="13647"/>
                </a:lnTo>
                <a:cubicBezTo>
                  <a:pt x="717740" y="15638"/>
                  <a:pt x="772051" y="24689"/>
                  <a:pt x="826769" y="27295"/>
                </a:cubicBezTo>
                <a:cubicBezTo>
                  <a:pt x="963168" y="33790"/>
                  <a:pt x="1099724" y="36394"/>
                  <a:pt x="1236202" y="40943"/>
                </a:cubicBezTo>
                <a:cubicBezTo>
                  <a:pt x="1205483" y="440304"/>
                  <a:pt x="1326769" y="410301"/>
                  <a:pt x="1045133" y="382137"/>
                </a:cubicBezTo>
                <a:cubicBezTo>
                  <a:pt x="1008638" y="378487"/>
                  <a:pt x="972345" y="373038"/>
                  <a:pt x="935951" y="368489"/>
                </a:cubicBezTo>
                <a:cubicBezTo>
                  <a:pt x="922303" y="354841"/>
                  <a:pt x="911067" y="338252"/>
                  <a:pt x="895008" y="327546"/>
                </a:cubicBezTo>
                <a:cubicBezTo>
                  <a:pt x="883038" y="319566"/>
                  <a:pt x="867288" y="319565"/>
                  <a:pt x="854065" y="313898"/>
                </a:cubicBezTo>
                <a:cubicBezTo>
                  <a:pt x="746107" y="267630"/>
                  <a:pt x="856730" y="293760"/>
                  <a:pt x="690292" y="272955"/>
                </a:cubicBezTo>
                <a:cubicBezTo>
                  <a:pt x="572011" y="277504"/>
                  <a:pt x="453409" y="276773"/>
                  <a:pt x="335450" y="286603"/>
                </a:cubicBezTo>
                <a:cubicBezTo>
                  <a:pt x="22328" y="312696"/>
                  <a:pt x="293385" y="300474"/>
                  <a:pt x="158029" y="327546"/>
                </a:cubicBezTo>
                <a:cubicBezTo>
                  <a:pt x="126486" y="333855"/>
                  <a:pt x="94340" y="336645"/>
                  <a:pt x="62495" y="341194"/>
                </a:cubicBezTo>
                <a:cubicBezTo>
                  <a:pt x="44298" y="336645"/>
                  <a:pt x="13057" y="345581"/>
                  <a:pt x="7904" y="327546"/>
                </a:cubicBezTo>
                <a:cubicBezTo>
                  <a:pt x="0" y="299881"/>
                  <a:pt x="26101" y="272955"/>
                  <a:pt x="35199" y="245659"/>
                </a:cubicBezTo>
                <a:lnTo>
                  <a:pt x="76142" y="122829"/>
                </a:lnTo>
                <a:cubicBezTo>
                  <a:pt x="80691" y="109181"/>
                  <a:pt x="89790" y="96272"/>
                  <a:pt x="89790" y="81886"/>
                </a:cubicBezTo>
                <a:lnTo>
                  <a:pt x="76142"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a:off x="4800600" y="4495800"/>
            <a:ext cx="1326769" cy="440304"/>
          </a:xfrm>
          <a:custGeom>
            <a:avLst/>
            <a:gdLst>
              <a:gd name="connsiteX0" fmla="*/ 76142 w 1326769"/>
              <a:gd name="connsiteY0" fmla="*/ 0 h 440304"/>
              <a:gd name="connsiteX1" fmla="*/ 662996 w 1326769"/>
              <a:gd name="connsiteY1" fmla="*/ 13647 h 440304"/>
              <a:gd name="connsiteX2" fmla="*/ 826769 w 1326769"/>
              <a:gd name="connsiteY2" fmla="*/ 27295 h 440304"/>
              <a:gd name="connsiteX3" fmla="*/ 1236202 w 1326769"/>
              <a:gd name="connsiteY3" fmla="*/ 40943 h 440304"/>
              <a:gd name="connsiteX4" fmla="*/ 1045133 w 1326769"/>
              <a:gd name="connsiteY4" fmla="*/ 382137 h 440304"/>
              <a:gd name="connsiteX5" fmla="*/ 935951 w 1326769"/>
              <a:gd name="connsiteY5" fmla="*/ 368489 h 440304"/>
              <a:gd name="connsiteX6" fmla="*/ 895008 w 1326769"/>
              <a:gd name="connsiteY6" fmla="*/ 327546 h 440304"/>
              <a:gd name="connsiteX7" fmla="*/ 854065 w 1326769"/>
              <a:gd name="connsiteY7" fmla="*/ 313898 h 440304"/>
              <a:gd name="connsiteX8" fmla="*/ 690292 w 1326769"/>
              <a:gd name="connsiteY8" fmla="*/ 272955 h 440304"/>
              <a:gd name="connsiteX9" fmla="*/ 335450 w 1326769"/>
              <a:gd name="connsiteY9" fmla="*/ 286603 h 440304"/>
              <a:gd name="connsiteX10" fmla="*/ 158029 w 1326769"/>
              <a:gd name="connsiteY10" fmla="*/ 327546 h 440304"/>
              <a:gd name="connsiteX11" fmla="*/ 62495 w 1326769"/>
              <a:gd name="connsiteY11" fmla="*/ 341194 h 440304"/>
              <a:gd name="connsiteX12" fmla="*/ 7904 w 1326769"/>
              <a:gd name="connsiteY12" fmla="*/ 327546 h 440304"/>
              <a:gd name="connsiteX13" fmla="*/ 35199 w 1326769"/>
              <a:gd name="connsiteY13" fmla="*/ 245659 h 440304"/>
              <a:gd name="connsiteX14" fmla="*/ 76142 w 1326769"/>
              <a:gd name="connsiteY14" fmla="*/ 122829 h 440304"/>
              <a:gd name="connsiteX15" fmla="*/ 89790 w 1326769"/>
              <a:gd name="connsiteY15" fmla="*/ 81886 h 440304"/>
              <a:gd name="connsiteX16" fmla="*/ 76142 w 1326769"/>
              <a:gd name="connsiteY16" fmla="*/ 0 h 44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6769" h="440304">
                <a:moveTo>
                  <a:pt x="76142" y="0"/>
                </a:moveTo>
                <a:lnTo>
                  <a:pt x="662996" y="13647"/>
                </a:lnTo>
                <a:cubicBezTo>
                  <a:pt x="717740" y="15638"/>
                  <a:pt x="772051" y="24689"/>
                  <a:pt x="826769" y="27295"/>
                </a:cubicBezTo>
                <a:cubicBezTo>
                  <a:pt x="963168" y="33790"/>
                  <a:pt x="1099724" y="36394"/>
                  <a:pt x="1236202" y="40943"/>
                </a:cubicBezTo>
                <a:cubicBezTo>
                  <a:pt x="1205483" y="440304"/>
                  <a:pt x="1326769" y="410301"/>
                  <a:pt x="1045133" y="382137"/>
                </a:cubicBezTo>
                <a:cubicBezTo>
                  <a:pt x="1008638" y="378487"/>
                  <a:pt x="972345" y="373038"/>
                  <a:pt x="935951" y="368489"/>
                </a:cubicBezTo>
                <a:cubicBezTo>
                  <a:pt x="922303" y="354841"/>
                  <a:pt x="911067" y="338252"/>
                  <a:pt x="895008" y="327546"/>
                </a:cubicBezTo>
                <a:cubicBezTo>
                  <a:pt x="883038" y="319566"/>
                  <a:pt x="867288" y="319565"/>
                  <a:pt x="854065" y="313898"/>
                </a:cubicBezTo>
                <a:cubicBezTo>
                  <a:pt x="746107" y="267630"/>
                  <a:pt x="856730" y="293760"/>
                  <a:pt x="690292" y="272955"/>
                </a:cubicBezTo>
                <a:cubicBezTo>
                  <a:pt x="572011" y="277504"/>
                  <a:pt x="453409" y="276773"/>
                  <a:pt x="335450" y="286603"/>
                </a:cubicBezTo>
                <a:cubicBezTo>
                  <a:pt x="22328" y="312696"/>
                  <a:pt x="293385" y="300474"/>
                  <a:pt x="158029" y="327546"/>
                </a:cubicBezTo>
                <a:cubicBezTo>
                  <a:pt x="126486" y="333855"/>
                  <a:pt x="94340" y="336645"/>
                  <a:pt x="62495" y="341194"/>
                </a:cubicBezTo>
                <a:cubicBezTo>
                  <a:pt x="44298" y="336645"/>
                  <a:pt x="13057" y="345581"/>
                  <a:pt x="7904" y="327546"/>
                </a:cubicBezTo>
                <a:cubicBezTo>
                  <a:pt x="0" y="299881"/>
                  <a:pt x="26101" y="272955"/>
                  <a:pt x="35199" y="245659"/>
                </a:cubicBezTo>
                <a:lnTo>
                  <a:pt x="76142" y="122829"/>
                </a:lnTo>
                <a:cubicBezTo>
                  <a:pt x="80691" y="109181"/>
                  <a:pt x="89790" y="96272"/>
                  <a:pt x="89790" y="81886"/>
                </a:cubicBezTo>
                <a:lnTo>
                  <a:pt x="76142"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55"/>
          <p:cNvSpPr/>
          <p:nvPr/>
        </p:nvSpPr>
        <p:spPr>
          <a:xfrm>
            <a:off x="6477000" y="3810000"/>
            <a:ext cx="1326769" cy="440304"/>
          </a:xfrm>
          <a:custGeom>
            <a:avLst/>
            <a:gdLst>
              <a:gd name="connsiteX0" fmla="*/ 76142 w 1326769"/>
              <a:gd name="connsiteY0" fmla="*/ 0 h 440304"/>
              <a:gd name="connsiteX1" fmla="*/ 662996 w 1326769"/>
              <a:gd name="connsiteY1" fmla="*/ 13647 h 440304"/>
              <a:gd name="connsiteX2" fmla="*/ 826769 w 1326769"/>
              <a:gd name="connsiteY2" fmla="*/ 27295 h 440304"/>
              <a:gd name="connsiteX3" fmla="*/ 1236202 w 1326769"/>
              <a:gd name="connsiteY3" fmla="*/ 40943 h 440304"/>
              <a:gd name="connsiteX4" fmla="*/ 1045133 w 1326769"/>
              <a:gd name="connsiteY4" fmla="*/ 382137 h 440304"/>
              <a:gd name="connsiteX5" fmla="*/ 935951 w 1326769"/>
              <a:gd name="connsiteY5" fmla="*/ 368489 h 440304"/>
              <a:gd name="connsiteX6" fmla="*/ 895008 w 1326769"/>
              <a:gd name="connsiteY6" fmla="*/ 327546 h 440304"/>
              <a:gd name="connsiteX7" fmla="*/ 854065 w 1326769"/>
              <a:gd name="connsiteY7" fmla="*/ 313898 h 440304"/>
              <a:gd name="connsiteX8" fmla="*/ 690292 w 1326769"/>
              <a:gd name="connsiteY8" fmla="*/ 272955 h 440304"/>
              <a:gd name="connsiteX9" fmla="*/ 335450 w 1326769"/>
              <a:gd name="connsiteY9" fmla="*/ 286603 h 440304"/>
              <a:gd name="connsiteX10" fmla="*/ 158029 w 1326769"/>
              <a:gd name="connsiteY10" fmla="*/ 327546 h 440304"/>
              <a:gd name="connsiteX11" fmla="*/ 62495 w 1326769"/>
              <a:gd name="connsiteY11" fmla="*/ 341194 h 440304"/>
              <a:gd name="connsiteX12" fmla="*/ 7904 w 1326769"/>
              <a:gd name="connsiteY12" fmla="*/ 327546 h 440304"/>
              <a:gd name="connsiteX13" fmla="*/ 35199 w 1326769"/>
              <a:gd name="connsiteY13" fmla="*/ 245659 h 440304"/>
              <a:gd name="connsiteX14" fmla="*/ 76142 w 1326769"/>
              <a:gd name="connsiteY14" fmla="*/ 122829 h 440304"/>
              <a:gd name="connsiteX15" fmla="*/ 89790 w 1326769"/>
              <a:gd name="connsiteY15" fmla="*/ 81886 h 440304"/>
              <a:gd name="connsiteX16" fmla="*/ 76142 w 1326769"/>
              <a:gd name="connsiteY16" fmla="*/ 0 h 44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6769" h="440304">
                <a:moveTo>
                  <a:pt x="76142" y="0"/>
                </a:moveTo>
                <a:lnTo>
                  <a:pt x="662996" y="13647"/>
                </a:lnTo>
                <a:cubicBezTo>
                  <a:pt x="717740" y="15638"/>
                  <a:pt x="772051" y="24689"/>
                  <a:pt x="826769" y="27295"/>
                </a:cubicBezTo>
                <a:cubicBezTo>
                  <a:pt x="963168" y="33790"/>
                  <a:pt x="1099724" y="36394"/>
                  <a:pt x="1236202" y="40943"/>
                </a:cubicBezTo>
                <a:cubicBezTo>
                  <a:pt x="1205483" y="440304"/>
                  <a:pt x="1326769" y="410301"/>
                  <a:pt x="1045133" y="382137"/>
                </a:cubicBezTo>
                <a:cubicBezTo>
                  <a:pt x="1008638" y="378487"/>
                  <a:pt x="972345" y="373038"/>
                  <a:pt x="935951" y="368489"/>
                </a:cubicBezTo>
                <a:cubicBezTo>
                  <a:pt x="922303" y="354841"/>
                  <a:pt x="911067" y="338252"/>
                  <a:pt x="895008" y="327546"/>
                </a:cubicBezTo>
                <a:cubicBezTo>
                  <a:pt x="883038" y="319566"/>
                  <a:pt x="867288" y="319565"/>
                  <a:pt x="854065" y="313898"/>
                </a:cubicBezTo>
                <a:cubicBezTo>
                  <a:pt x="746107" y="267630"/>
                  <a:pt x="856730" y="293760"/>
                  <a:pt x="690292" y="272955"/>
                </a:cubicBezTo>
                <a:cubicBezTo>
                  <a:pt x="572011" y="277504"/>
                  <a:pt x="453409" y="276773"/>
                  <a:pt x="335450" y="286603"/>
                </a:cubicBezTo>
                <a:cubicBezTo>
                  <a:pt x="22328" y="312696"/>
                  <a:pt x="293385" y="300474"/>
                  <a:pt x="158029" y="327546"/>
                </a:cubicBezTo>
                <a:cubicBezTo>
                  <a:pt x="126486" y="333855"/>
                  <a:pt x="94340" y="336645"/>
                  <a:pt x="62495" y="341194"/>
                </a:cubicBezTo>
                <a:cubicBezTo>
                  <a:pt x="44298" y="336645"/>
                  <a:pt x="13057" y="345581"/>
                  <a:pt x="7904" y="327546"/>
                </a:cubicBezTo>
                <a:cubicBezTo>
                  <a:pt x="0" y="299881"/>
                  <a:pt x="26101" y="272955"/>
                  <a:pt x="35199" y="245659"/>
                </a:cubicBezTo>
                <a:lnTo>
                  <a:pt x="76142" y="122829"/>
                </a:lnTo>
                <a:cubicBezTo>
                  <a:pt x="80691" y="109181"/>
                  <a:pt x="89790" y="96272"/>
                  <a:pt x="89790" y="81886"/>
                </a:cubicBezTo>
                <a:lnTo>
                  <a:pt x="76142"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p:cNvSpPr/>
          <p:nvPr/>
        </p:nvSpPr>
        <p:spPr>
          <a:xfrm>
            <a:off x="4953000" y="3962400"/>
            <a:ext cx="1326769" cy="440304"/>
          </a:xfrm>
          <a:custGeom>
            <a:avLst/>
            <a:gdLst>
              <a:gd name="connsiteX0" fmla="*/ 76142 w 1326769"/>
              <a:gd name="connsiteY0" fmla="*/ 0 h 440304"/>
              <a:gd name="connsiteX1" fmla="*/ 662996 w 1326769"/>
              <a:gd name="connsiteY1" fmla="*/ 13647 h 440304"/>
              <a:gd name="connsiteX2" fmla="*/ 826769 w 1326769"/>
              <a:gd name="connsiteY2" fmla="*/ 27295 h 440304"/>
              <a:gd name="connsiteX3" fmla="*/ 1236202 w 1326769"/>
              <a:gd name="connsiteY3" fmla="*/ 40943 h 440304"/>
              <a:gd name="connsiteX4" fmla="*/ 1045133 w 1326769"/>
              <a:gd name="connsiteY4" fmla="*/ 382137 h 440304"/>
              <a:gd name="connsiteX5" fmla="*/ 935951 w 1326769"/>
              <a:gd name="connsiteY5" fmla="*/ 368489 h 440304"/>
              <a:gd name="connsiteX6" fmla="*/ 895008 w 1326769"/>
              <a:gd name="connsiteY6" fmla="*/ 327546 h 440304"/>
              <a:gd name="connsiteX7" fmla="*/ 854065 w 1326769"/>
              <a:gd name="connsiteY7" fmla="*/ 313898 h 440304"/>
              <a:gd name="connsiteX8" fmla="*/ 690292 w 1326769"/>
              <a:gd name="connsiteY8" fmla="*/ 272955 h 440304"/>
              <a:gd name="connsiteX9" fmla="*/ 335450 w 1326769"/>
              <a:gd name="connsiteY9" fmla="*/ 286603 h 440304"/>
              <a:gd name="connsiteX10" fmla="*/ 158029 w 1326769"/>
              <a:gd name="connsiteY10" fmla="*/ 327546 h 440304"/>
              <a:gd name="connsiteX11" fmla="*/ 62495 w 1326769"/>
              <a:gd name="connsiteY11" fmla="*/ 341194 h 440304"/>
              <a:gd name="connsiteX12" fmla="*/ 7904 w 1326769"/>
              <a:gd name="connsiteY12" fmla="*/ 327546 h 440304"/>
              <a:gd name="connsiteX13" fmla="*/ 35199 w 1326769"/>
              <a:gd name="connsiteY13" fmla="*/ 245659 h 440304"/>
              <a:gd name="connsiteX14" fmla="*/ 76142 w 1326769"/>
              <a:gd name="connsiteY14" fmla="*/ 122829 h 440304"/>
              <a:gd name="connsiteX15" fmla="*/ 89790 w 1326769"/>
              <a:gd name="connsiteY15" fmla="*/ 81886 h 440304"/>
              <a:gd name="connsiteX16" fmla="*/ 76142 w 1326769"/>
              <a:gd name="connsiteY16" fmla="*/ 0 h 44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6769" h="440304">
                <a:moveTo>
                  <a:pt x="76142" y="0"/>
                </a:moveTo>
                <a:lnTo>
                  <a:pt x="662996" y="13647"/>
                </a:lnTo>
                <a:cubicBezTo>
                  <a:pt x="717740" y="15638"/>
                  <a:pt x="772051" y="24689"/>
                  <a:pt x="826769" y="27295"/>
                </a:cubicBezTo>
                <a:cubicBezTo>
                  <a:pt x="963168" y="33790"/>
                  <a:pt x="1099724" y="36394"/>
                  <a:pt x="1236202" y="40943"/>
                </a:cubicBezTo>
                <a:cubicBezTo>
                  <a:pt x="1205483" y="440304"/>
                  <a:pt x="1326769" y="410301"/>
                  <a:pt x="1045133" y="382137"/>
                </a:cubicBezTo>
                <a:cubicBezTo>
                  <a:pt x="1008638" y="378487"/>
                  <a:pt x="972345" y="373038"/>
                  <a:pt x="935951" y="368489"/>
                </a:cubicBezTo>
                <a:cubicBezTo>
                  <a:pt x="922303" y="354841"/>
                  <a:pt x="911067" y="338252"/>
                  <a:pt x="895008" y="327546"/>
                </a:cubicBezTo>
                <a:cubicBezTo>
                  <a:pt x="883038" y="319566"/>
                  <a:pt x="867288" y="319565"/>
                  <a:pt x="854065" y="313898"/>
                </a:cubicBezTo>
                <a:cubicBezTo>
                  <a:pt x="746107" y="267630"/>
                  <a:pt x="856730" y="293760"/>
                  <a:pt x="690292" y="272955"/>
                </a:cubicBezTo>
                <a:cubicBezTo>
                  <a:pt x="572011" y="277504"/>
                  <a:pt x="453409" y="276773"/>
                  <a:pt x="335450" y="286603"/>
                </a:cubicBezTo>
                <a:cubicBezTo>
                  <a:pt x="22328" y="312696"/>
                  <a:pt x="293385" y="300474"/>
                  <a:pt x="158029" y="327546"/>
                </a:cubicBezTo>
                <a:cubicBezTo>
                  <a:pt x="126486" y="333855"/>
                  <a:pt x="94340" y="336645"/>
                  <a:pt x="62495" y="341194"/>
                </a:cubicBezTo>
                <a:cubicBezTo>
                  <a:pt x="44298" y="336645"/>
                  <a:pt x="13057" y="345581"/>
                  <a:pt x="7904" y="327546"/>
                </a:cubicBezTo>
                <a:cubicBezTo>
                  <a:pt x="0" y="299881"/>
                  <a:pt x="26101" y="272955"/>
                  <a:pt x="35199" y="245659"/>
                </a:cubicBezTo>
                <a:lnTo>
                  <a:pt x="76142" y="122829"/>
                </a:lnTo>
                <a:cubicBezTo>
                  <a:pt x="80691" y="109181"/>
                  <a:pt x="89790" y="96272"/>
                  <a:pt x="89790" y="81886"/>
                </a:cubicBezTo>
                <a:lnTo>
                  <a:pt x="76142"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p:cNvCxnSpPr/>
          <p:nvPr/>
        </p:nvCxnSpPr>
        <p:spPr>
          <a:xfrm>
            <a:off x="5715000" y="1752600"/>
            <a:ext cx="457200" cy="3048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5791200" y="1676400"/>
            <a:ext cx="381000" cy="381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590800" y="2514600"/>
            <a:ext cx="457200" cy="3048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2667000" y="2438400"/>
            <a:ext cx="381000" cy="381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800600" y="1905000"/>
            <a:ext cx="457200" cy="3048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4876800" y="1828800"/>
            <a:ext cx="381000" cy="381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524000" y="2438400"/>
            <a:ext cx="457200" cy="3048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V="1">
            <a:off x="1600200" y="2362200"/>
            <a:ext cx="381000" cy="381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1295400" y="1600200"/>
            <a:ext cx="457200" cy="3048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1371600" y="1524000"/>
            <a:ext cx="381000" cy="381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2743200" y="1828800"/>
            <a:ext cx="457200" cy="3048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2819400" y="1752600"/>
            <a:ext cx="381000" cy="381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5257800" y="4038600"/>
            <a:ext cx="457200" cy="3048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5334000" y="3962400"/>
            <a:ext cx="381000" cy="381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781800" y="3810000"/>
            <a:ext cx="457200" cy="3048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6858000" y="3733800"/>
            <a:ext cx="381000" cy="381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2971800" y="5181600"/>
            <a:ext cx="2667000" cy="954107"/>
          </a:xfrm>
          <a:prstGeom prst="rect">
            <a:avLst/>
          </a:prstGeom>
          <a:noFill/>
        </p:spPr>
        <p:txBody>
          <a:bodyPr wrap="square" rtlCol="0">
            <a:spAutoFit/>
          </a:bodyPr>
          <a:lstStyle/>
          <a:p>
            <a:pPr algn="ctr"/>
            <a:r>
              <a:rPr lang="en-US" sz="2800" dirty="0" smtClean="0"/>
              <a:t>Solution is </a:t>
            </a:r>
          </a:p>
          <a:p>
            <a:pPr algn="ctr"/>
            <a:r>
              <a:rPr lang="en-US" sz="2800" dirty="0" smtClean="0"/>
              <a:t>8 +x</a:t>
            </a:r>
            <a:r>
              <a:rPr lang="en-US" sz="2800" baseline="30000" dirty="0" smtClean="0"/>
              <a:t>2</a:t>
            </a:r>
            <a:r>
              <a:rPr lang="en-US" sz="2800" dirty="0" smtClean="0"/>
              <a:t>+3y</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1143000"/>
          </a:xfrm>
        </p:spPr>
        <p:txBody>
          <a:bodyPr/>
          <a:lstStyle/>
          <a:p>
            <a:r>
              <a:rPr lang="en-US" dirty="0" smtClean="0"/>
              <a:t>Basic Mat:  3x</a:t>
            </a:r>
            <a:r>
              <a:rPr lang="en-US" baseline="30000" dirty="0" smtClean="0"/>
              <a:t>2</a:t>
            </a:r>
            <a:r>
              <a:rPr lang="en-US" dirty="0" smtClean="0"/>
              <a:t> – 2y + 8 – 2x</a:t>
            </a:r>
            <a:r>
              <a:rPr lang="en-US" baseline="30000" dirty="0" smtClean="0"/>
              <a:t>2 </a:t>
            </a:r>
            <a:r>
              <a:rPr lang="en-US" dirty="0" smtClean="0"/>
              <a:t>+ 5y</a:t>
            </a:r>
            <a:br>
              <a:rPr lang="en-US" dirty="0" smtClean="0"/>
            </a:br>
            <a:r>
              <a:rPr lang="en-US" dirty="0" smtClean="0"/>
              <a:t>abstract </a:t>
            </a:r>
            <a:endParaRPr lang="en-US" dirty="0"/>
          </a:p>
        </p:txBody>
      </p:sp>
      <p:sp>
        <p:nvSpPr>
          <p:cNvPr id="49" name="TextBox 48"/>
          <p:cNvSpPr txBox="1"/>
          <p:nvPr/>
        </p:nvSpPr>
        <p:spPr>
          <a:xfrm>
            <a:off x="1219200" y="2057400"/>
            <a:ext cx="6781800" cy="3477875"/>
          </a:xfrm>
          <a:prstGeom prst="rect">
            <a:avLst/>
          </a:prstGeom>
          <a:noFill/>
        </p:spPr>
        <p:txBody>
          <a:bodyPr wrap="square" rtlCol="0">
            <a:spAutoFit/>
          </a:bodyPr>
          <a:lstStyle/>
          <a:p>
            <a:pPr algn="ctr"/>
            <a:r>
              <a:rPr lang="en-US" sz="4400" dirty="0" smtClean="0"/>
              <a:t>3x</a:t>
            </a:r>
            <a:r>
              <a:rPr lang="en-US" sz="4400" baseline="30000" dirty="0" smtClean="0"/>
              <a:t>2</a:t>
            </a:r>
            <a:r>
              <a:rPr lang="en-US" sz="4400" dirty="0" smtClean="0"/>
              <a:t>- 2x</a:t>
            </a:r>
            <a:r>
              <a:rPr lang="en-US" sz="4400" baseline="30000" dirty="0" smtClean="0"/>
              <a:t>2</a:t>
            </a:r>
            <a:r>
              <a:rPr lang="en-US" sz="4400" dirty="0" smtClean="0"/>
              <a:t>=x</a:t>
            </a:r>
            <a:r>
              <a:rPr lang="en-US" sz="4400" baseline="30000" dirty="0" smtClean="0"/>
              <a:t>2</a:t>
            </a:r>
            <a:r>
              <a:rPr lang="en-US" sz="4400" dirty="0" smtClean="0"/>
              <a:t> </a:t>
            </a:r>
            <a:endParaRPr lang="en-US" sz="4400" baseline="30000" dirty="0" smtClean="0"/>
          </a:p>
          <a:p>
            <a:pPr algn="ctr"/>
            <a:r>
              <a:rPr lang="en-US" sz="4400" dirty="0" smtClean="0"/>
              <a:t>-2y + 5y=3y</a:t>
            </a:r>
          </a:p>
          <a:p>
            <a:pPr algn="ctr"/>
            <a:r>
              <a:rPr lang="en-US" sz="4400" dirty="0" smtClean="0"/>
              <a:t>8</a:t>
            </a:r>
          </a:p>
          <a:p>
            <a:pPr algn="ctr"/>
            <a:r>
              <a:rPr lang="en-US" sz="4400" dirty="0" smtClean="0"/>
              <a:t>8+x</a:t>
            </a:r>
            <a:r>
              <a:rPr lang="en-US" sz="4400" baseline="30000" dirty="0" smtClean="0"/>
              <a:t>2</a:t>
            </a:r>
            <a:r>
              <a:rPr lang="en-US" sz="4400" dirty="0" smtClean="0"/>
              <a:t>+3y</a:t>
            </a:r>
          </a:p>
          <a:p>
            <a:pPr algn="ctr"/>
            <a:endParaRPr lang="en-US" sz="4400"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mtClean="0"/>
              <a:t>2006 National Math Panel </a:t>
            </a:r>
          </a:p>
        </p:txBody>
      </p:sp>
      <p:sp>
        <p:nvSpPr>
          <p:cNvPr id="9219" name="Content Placeholder 2"/>
          <p:cNvSpPr>
            <a:spLocks noGrp="1"/>
          </p:cNvSpPr>
          <p:nvPr>
            <p:ph sz="quarter" idx="1"/>
          </p:nvPr>
        </p:nvSpPr>
        <p:spPr>
          <a:xfrm>
            <a:off x="2819400" y="1447800"/>
            <a:ext cx="5867400" cy="4572000"/>
          </a:xfrm>
        </p:spPr>
        <p:txBody>
          <a:bodyPr>
            <a:normAutofit lnSpcReduction="10000"/>
          </a:bodyPr>
          <a:lstStyle/>
          <a:p>
            <a:pPr marL="274320" indent="-274320" eaLnBrk="1" fontAlgn="auto" hangingPunct="1">
              <a:spcBef>
                <a:spcPts val="580"/>
              </a:spcBef>
              <a:spcAft>
                <a:spcPts val="0"/>
              </a:spcAft>
              <a:buFont typeface="Wingdings 2" pitchFamily="18" charset="2"/>
              <a:buNone/>
              <a:defRPr/>
            </a:pPr>
            <a:r>
              <a:rPr lang="en-US" smtClean="0"/>
              <a:t>President Bush Commissioned the National Math Panel</a:t>
            </a:r>
          </a:p>
          <a:p>
            <a:pPr marL="274320" indent="-274320" eaLnBrk="1" fontAlgn="auto" hangingPunct="1">
              <a:spcBef>
                <a:spcPts val="580"/>
              </a:spcBef>
              <a:spcAft>
                <a:spcPts val="0"/>
              </a:spcAft>
              <a:buFont typeface="Wingdings 2" pitchFamily="18" charset="2"/>
              <a:buNone/>
              <a:defRPr/>
            </a:pPr>
            <a:r>
              <a:rPr lang="en-US" smtClean="0"/>
              <a:t>“To help keep America competitive, support American talent and creativity, encourage innovation throughout the American economy, and help State, local, territorial and tribal governments give the Nation’s children and youth the education they need to succeed, it shall be the policy of the United States to foster greater knowledge of and improve performance in mathematics among American students.”</a:t>
            </a:r>
          </a:p>
        </p:txBody>
      </p:sp>
      <p:pic>
        <p:nvPicPr>
          <p:cNvPr id="8196" name="Picture 2" descr="http://ts2.mm.bing.net/images/thumbnail.aspx?q=4881162177282077&amp;id=f181989aca4b2e9863f86c1cef2f5411&amp;url=http%3a%2f%2fwww.deadlinenews.co.uk%2fwp-content%2fuploads%2f2009%2f09%2fgeorgewbush.jpg%3fw%3d240"/>
          <p:cNvPicPr>
            <a:picLocks noChangeAspect="1" noChangeArrowheads="1"/>
          </p:cNvPicPr>
          <p:nvPr/>
        </p:nvPicPr>
        <p:blipFill>
          <a:blip r:embed="rId2" cstate="print"/>
          <a:srcRect/>
          <a:stretch>
            <a:fillRect/>
          </a:stretch>
        </p:blipFill>
        <p:spPr bwMode="auto">
          <a:xfrm>
            <a:off x="457200" y="2438400"/>
            <a:ext cx="2190750" cy="2743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smtClean="0"/>
              <a:t>2006 Panel</a:t>
            </a:r>
          </a:p>
        </p:txBody>
      </p:sp>
      <p:sp>
        <p:nvSpPr>
          <p:cNvPr id="9219" name="Content Placeholder 2"/>
          <p:cNvSpPr>
            <a:spLocks noGrp="1"/>
          </p:cNvSpPr>
          <p:nvPr>
            <p:ph sz="quarter" idx="1"/>
          </p:nvPr>
        </p:nvSpPr>
        <p:spPr/>
        <p:txBody>
          <a:bodyPr/>
          <a:lstStyle/>
          <a:p>
            <a:pPr eaLnBrk="1" hangingPunct="1"/>
            <a:r>
              <a:rPr lang="en-US" smtClean="0"/>
              <a:t>30 members </a:t>
            </a:r>
          </a:p>
          <a:p>
            <a:pPr lvl="1" eaLnBrk="1" hangingPunct="1"/>
            <a:r>
              <a:rPr lang="en-US" smtClean="0"/>
              <a:t>20 independent </a:t>
            </a:r>
          </a:p>
          <a:p>
            <a:pPr lvl="1" eaLnBrk="1" hangingPunct="1"/>
            <a:r>
              <a:rPr lang="en-US" smtClean="0"/>
              <a:t>10 employees of the Department of Education </a:t>
            </a:r>
          </a:p>
          <a:p>
            <a:pPr eaLnBrk="1" hangingPunct="1"/>
            <a:r>
              <a:rPr lang="en-US" smtClean="0"/>
              <a:t>Their task is to make recommendations to the Secretary of Education and the President on the state of math instruction and best practices based on research </a:t>
            </a:r>
          </a:p>
          <a:p>
            <a:pPr lvl="1" eaLnBrk="1" hangingPunct="1"/>
            <a:r>
              <a:rPr lang="en-US" smtClean="0"/>
              <a:t>Research includes </a:t>
            </a:r>
          </a:p>
          <a:p>
            <a:pPr lvl="2" eaLnBrk="1" hangingPunct="1"/>
            <a:r>
              <a:rPr lang="en-US" smtClean="0"/>
              <a:t>Scientific Study </a:t>
            </a:r>
          </a:p>
          <a:p>
            <a:pPr lvl="2" eaLnBrk="1" hangingPunct="1"/>
            <a:r>
              <a:rPr lang="en-US" smtClean="0"/>
              <a:t>Comparison study with other countries who have strong math education programs</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mtClean="0"/>
              <a:t>2008 Recommendations </a:t>
            </a:r>
          </a:p>
        </p:txBody>
      </p:sp>
      <p:sp>
        <p:nvSpPr>
          <p:cNvPr id="11267" name="Content Placeholder 2"/>
          <p:cNvSpPr>
            <a:spLocks noGrp="1"/>
          </p:cNvSpPr>
          <p:nvPr>
            <p:ph sz="quarter" idx="1"/>
          </p:nvPr>
        </p:nvSpPr>
        <p:spPr>
          <a:xfrm>
            <a:off x="533400" y="1447800"/>
            <a:ext cx="7772400" cy="533400"/>
          </a:xfrm>
        </p:spPr>
        <p:txBody>
          <a:bodyPr>
            <a:normAutofit fontScale="92500" lnSpcReduction="20000"/>
          </a:bodyPr>
          <a:lstStyle/>
          <a:p>
            <a:pPr marL="274320" indent="-274320" eaLnBrk="1" fontAlgn="auto" hangingPunct="1">
              <a:spcBef>
                <a:spcPts val="580"/>
              </a:spcBef>
              <a:spcAft>
                <a:spcPts val="0"/>
              </a:spcAft>
              <a:buFont typeface="Wingdings 2" pitchFamily="18" charset="2"/>
              <a:buNone/>
              <a:defRPr/>
            </a:pPr>
            <a:r>
              <a:rPr lang="en-US" sz="3600" smtClean="0"/>
              <a:t>Algebra is the most important topic in math </a:t>
            </a:r>
          </a:p>
        </p:txBody>
      </p:sp>
      <p:sp>
        <p:nvSpPr>
          <p:cNvPr id="4" name="Rectangle 3"/>
          <p:cNvSpPr/>
          <p:nvPr/>
        </p:nvSpPr>
        <p:spPr>
          <a:xfrm>
            <a:off x="1295400" y="2133600"/>
            <a:ext cx="6609502" cy="2585323"/>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al-</a:t>
            </a:r>
            <a:r>
              <a:rPr lang="en-US" sz="54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jebr</a:t>
            </a: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 (Arabic)</a:t>
            </a:r>
          </a:p>
          <a:p>
            <a:pPr algn="ctr" fontAlgn="auto">
              <a:spcBef>
                <a:spcPts val="0"/>
              </a:spcBef>
              <a:spcAft>
                <a:spcPts val="0"/>
              </a:spcAft>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“reunion of broken </a:t>
            </a:r>
          </a:p>
          <a:p>
            <a:pPr algn="ctr" fontAlgn="auto">
              <a:spcBef>
                <a:spcPts val="0"/>
              </a:spcBef>
              <a:spcAft>
                <a:spcPts val="0"/>
              </a:spcAft>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parts”</a:t>
            </a:r>
          </a:p>
        </p:txBody>
      </p:sp>
      <p:sp>
        <p:nvSpPr>
          <p:cNvPr id="10245" name="TextBox 4"/>
          <p:cNvSpPr txBox="1">
            <a:spLocks noChangeArrowheads="1"/>
          </p:cNvSpPr>
          <p:nvPr/>
        </p:nvSpPr>
        <p:spPr bwMode="auto">
          <a:xfrm>
            <a:off x="1143000" y="4800600"/>
            <a:ext cx="6705600" cy="1200150"/>
          </a:xfrm>
          <a:prstGeom prst="rect">
            <a:avLst/>
          </a:prstGeom>
          <a:noFill/>
          <a:ln w="9525">
            <a:noFill/>
            <a:miter lim="800000"/>
            <a:headEnd/>
            <a:tailEnd/>
          </a:ln>
        </p:spPr>
        <p:txBody>
          <a:bodyPr>
            <a:spAutoFit/>
          </a:bodyPr>
          <a:lstStyle/>
          <a:p>
            <a:r>
              <a:rPr lang="en-US" sz="3600" b="1">
                <a:latin typeface="Perpetua" pitchFamily="18" charset="0"/>
              </a:rPr>
              <a:t>-study of the rules of operations and relations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Requirements </a:t>
            </a:r>
            <a:endParaRPr lang="en-US" dirty="0"/>
          </a:p>
        </p:txBody>
      </p:sp>
      <p:sp>
        <p:nvSpPr>
          <p:cNvPr id="3" name="Content Placeholder 2"/>
          <p:cNvSpPr>
            <a:spLocks noGrp="1"/>
          </p:cNvSpPr>
          <p:nvPr>
            <p:ph sz="quarter" idx="1"/>
          </p:nvPr>
        </p:nvSpPr>
        <p:spPr/>
        <p:txBody>
          <a:bodyPr/>
          <a:lstStyle/>
          <a:p>
            <a:pPr lvl="0"/>
            <a:r>
              <a:rPr lang="en-US" sz="2800" dirty="0" smtClean="0"/>
              <a:t>Attend ten sessions (20 hours) </a:t>
            </a:r>
          </a:p>
          <a:p>
            <a:pPr lvl="1"/>
            <a:r>
              <a:rPr lang="en-US" dirty="0" smtClean="0"/>
              <a:t>11 hours of professional development using the How the Brain Learns Mathematics by David A. Sousa and Teaching Learners Who Struggle with Mathematics by Sherman, Richardson, and </a:t>
            </a:r>
            <a:r>
              <a:rPr lang="en-US" dirty="0" err="1" smtClean="0"/>
              <a:t>Yandl</a:t>
            </a:r>
            <a:r>
              <a:rPr lang="en-US" dirty="0" smtClean="0"/>
              <a:t> </a:t>
            </a:r>
          </a:p>
          <a:p>
            <a:pPr lvl="1"/>
            <a:r>
              <a:rPr lang="en-US" dirty="0" smtClean="0"/>
              <a:t>9 hours of small group lesson writing and reflection using the “Lesson Study” protocol </a:t>
            </a:r>
          </a:p>
          <a:p>
            <a:pPr lvl="1"/>
            <a:r>
              <a:rPr lang="en-US" dirty="0" smtClean="0"/>
              <a:t>If a session is missed then you will be responsible for doing a self study of the missing content and complete the corresponding exit slip and “Lesson Study” Protocol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smtClean="0"/>
              <a:t>2008 Recommendations </a:t>
            </a:r>
          </a:p>
        </p:txBody>
      </p:sp>
      <p:sp>
        <p:nvSpPr>
          <p:cNvPr id="12291" name="Content Placeholder 2"/>
          <p:cNvSpPr>
            <a:spLocks noGrp="1"/>
          </p:cNvSpPr>
          <p:nvPr>
            <p:ph sz="quarter" idx="1"/>
          </p:nvPr>
        </p:nvSpPr>
        <p:spPr>
          <a:xfrm>
            <a:off x="228600" y="1447800"/>
            <a:ext cx="8686800" cy="533400"/>
          </a:xfrm>
        </p:spPr>
        <p:txBody>
          <a:bodyPr>
            <a:normAutofit fontScale="92500" lnSpcReduction="20000"/>
          </a:bodyPr>
          <a:lstStyle/>
          <a:p>
            <a:pPr marL="274320" indent="-274320" eaLnBrk="1" fontAlgn="auto" hangingPunct="1">
              <a:spcBef>
                <a:spcPts val="580"/>
              </a:spcBef>
              <a:spcAft>
                <a:spcPts val="0"/>
              </a:spcAft>
              <a:buFont typeface="Wingdings 2" pitchFamily="18" charset="2"/>
              <a:buNone/>
              <a:defRPr/>
            </a:pPr>
            <a:r>
              <a:rPr lang="en-US" sz="3600" smtClean="0"/>
              <a:t>All elementary math leads to Algebraic mastery</a:t>
            </a:r>
          </a:p>
        </p:txBody>
      </p:sp>
      <p:graphicFrame>
        <p:nvGraphicFramePr>
          <p:cNvPr id="6" name="Table 5"/>
          <p:cNvGraphicFramePr>
            <a:graphicFrameLocks noGrp="1"/>
          </p:cNvGraphicFramePr>
          <p:nvPr/>
        </p:nvGraphicFramePr>
        <p:xfrm>
          <a:off x="838200" y="2286000"/>
          <a:ext cx="7696200" cy="3733800"/>
        </p:xfrm>
        <a:graphic>
          <a:graphicData uri="http://schemas.openxmlformats.org/drawingml/2006/table">
            <a:tbl>
              <a:tblPr firstRow="1" bandRow="1">
                <a:tableStyleId>{5C22544A-7EE6-4342-B048-85BDC9FD1C3A}</a:tableStyleId>
              </a:tblPr>
              <a:tblGrid>
                <a:gridCol w="7696200"/>
              </a:tblGrid>
              <a:tr h="533400">
                <a:tc>
                  <a:txBody>
                    <a:bodyPr/>
                    <a:lstStyle/>
                    <a:p>
                      <a:pPr algn="ctr"/>
                      <a:r>
                        <a:rPr lang="en-US" sz="2800" dirty="0" smtClean="0"/>
                        <a:t>Major</a:t>
                      </a:r>
                      <a:r>
                        <a:rPr lang="en-US" sz="2800" baseline="0" dirty="0" smtClean="0"/>
                        <a:t> Topics of Algebra Must Include …</a:t>
                      </a:r>
                      <a:endParaRPr lang="en-US" sz="2800" dirty="0"/>
                    </a:p>
                  </a:txBody>
                  <a:tcPr/>
                </a:tc>
              </a:tr>
              <a:tr h="533400">
                <a:tc>
                  <a:txBody>
                    <a:bodyPr/>
                    <a:lstStyle/>
                    <a:p>
                      <a:pPr algn="ctr"/>
                      <a:r>
                        <a:rPr lang="en-US" sz="2800" dirty="0" smtClean="0"/>
                        <a:t>Symbols and Expressions </a:t>
                      </a:r>
                      <a:endParaRPr lang="en-US" sz="2800" dirty="0"/>
                    </a:p>
                  </a:txBody>
                  <a:tcPr/>
                </a:tc>
              </a:tr>
              <a:tr h="533400">
                <a:tc>
                  <a:txBody>
                    <a:bodyPr/>
                    <a:lstStyle/>
                    <a:p>
                      <a:pPr algn="ctr"/>
                      <a:r>
                        <a:rPr lang="en-US" sz="2800" dirty="0" smtClean="0"/>
                        <a:t>Linear Equations </a:t>
                      </a:r>
                    </a:p>
                  </a:txBody>
                  <a:tcPr/>
                </a:tc>
              </a:tr>
              <a:tr h="533400">
                <a:tc>
                  <a:txBody>
                    <a:bodyPr/>
                    <a:lstStyle/>
                    <a:p>
                      <a:pPr algn="ctr"/>
                      <a:r>
                        <a:rPr lang="en-US" sz="2800" dirty="0" smtClean="0"/>
                        <a:t>Quadratic Equations </a:t>
                      </a:r>
                      <a:endParaRPr lang="en-US" sz="2800" dirty="0"/>
                    </a:p>
                  </a:txBody>
                  <a:tcPr/>
                </a:tc>
              </a:tr>
              <a:tr h="533400">
                <a:tc>
                  <a:txBody>
                    <a:bodyPr/>
                    <a:lstStyle/>
                    <a:p>
                      <a:pPr algn="ctr"/>
                      <a:r>
                        <a:rPr lang="en-US" sz="2800" dirty="0" smtClean="0"/>
                        <a:t>Functions </a:t>
                      </a:r>
                      <a:endParaRPr lang="en-US" sz="2800" dirty="0"/>
                    </a:p>
                  </a:txBody>
                  <a:tcPr/>
                </a:tc>
              </a:tr>
              <a:tr h="533400">
                <a:tc>
                  <a:txBody>
                    <a:bodyPr/>
                    <a:lstStyle/>
                    <a:p>
                      <a:pPr algn="ctr"/>
                      <a:r>
                        <a:rPr lang="en-US" sz="2800" dirty="0" smtClean="0"/>
                        <a:t>Alge</a:t>
                      </a:r>
                      <a:r>
                        <a:rPr lang="en-US" sz="2800" baseline="0" dirty="0" smtClean="0"/>
                        <a:t>bra of Polynomials </a:t>
                      </a:r>
                      <a:endParaRPr lang="en-US" sz="2800" dirty="0"/>
                    </a:p>
                  </a:txBody>
                  <a:tcPr/>
                </a:tc>
              </a:tr>
              <a:tr h="533400">
                <a:tc>
                  <a:txBody>
                    <a:bodyPr/>
                    <a:lstStyle/>
                    <a:p>
                      <a:pPr algn="ctr"/>
                      <a:r>
                        <a:rPr lang="en-US" sz="2800" dirty="0" err="1" smtClean="0"/>
                        <a:t>Combinatorics</a:t>
                      </a:r>
                      <a:r>
                        <a:rPr lang="en-US" sz="2800" baseline="0" dirty="0" smtClean="0"/>
                        <a:t> and Finite Probability </a:t>
                      </a:r>
                      <a:endParaRPr lang="en-US" sz="2800" dirty="0"/>
                    </a:p>
                  </a:txBody>
                  <a:tcPr/>
                </a:tc>
              </a:tr>
            </a:tbl>
          </a:graphicData>
        </a:graphic>
      </p:graphicFrame>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normAutofit fontScale="90000"/>
          </a:bodyPr>
          <a:lstStyle/>
          <a:p>
            <a:pPr eaLnBrk="1" fontAlgn="auto" hangingPunct="1">
              <a:spcAft>
                <a:spcPts val="0"/>
              </a:spcAft>
              <a:defRPr/>
            </a:pPr>
            <a:r>
              <a:rPr lang="en-US" smtClean="0"/>
              <a:t>Elementary Math Focus- by end of 5</a:t>
            </a:r>
            <a:r>
              <a:rPr lang="en-US" baseline="30000" smtClean="0"/>
              <a:t>th</a:t>
            </a:r>
            <a:r>
              <a:rPr lang="en-US" smtClean="0"/>
              <a:t> grade </a:t>
            </a:r>
          </a:p>
        </p:txBody>
      </p:sp>
      <p:pic>
        <p:nvPicPr>
          <p:cNvPr id="12291" name="Picture 4" descr="http://ts1.mm.bing.net/images/thumbnail.aspx?q=4906790243861028&amp;id=8c61c79b2259e0b0c257b44d9ab64ce3&amp;url=http%3a%2f%2fjimhuebner.com%2fFamily%2fMikala%2fSchool%2520Pictures%2f5th%2520Fall%252002.jpg"/>
          <p:cNvPicPr>
            <a:picLocks noChangeAspect="1" noChangeArrowheads="1"/>
          </p:cNvPicPr>
          <p:nvPr/>
        </p:nvPicPr>
        <p:blipFill>
          <a:blip r:embed="rId2" cstate="print"/>
          <a:srcRect/>
          <a:stretch>
            <a:fillRect/>
          </a:stretch>
        </p:blipFill>
        <p:spPr bwMode="auto">
          <a:xfrm>
            <a:off x="3810000" y="2667000"/>
            <a:ext cx="1628775" cy="2019300"/>
          </a:xfrm>
          <a:prstGeom prst="rect">
            <a:avLst/>
          </a:prstGeom>
          <a:noFill/>
          <a:ln w="9525">
            <a:noFill/>
            <a:miter lim="800000"/>
            <a:headEnd/>
            <a:tailEnd/>
          </a:ln>
        </p:spPr>
      </p:pic>
      <p:sp>
        <p:nvSpPr>
          <p:cNvPr id="6" name="Oval 5"/>
          <p:cNvSpPr/>
          <p:nvPr/>
        </p:nvSpPr>
        <p:spPr>
          <a:xfrm>
            <a:off x="457200" y="2971800"/>
            <a:ext cx="2133600" cy="16002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Robust sense of </a:t>
            </a:r>
          </a:p>
          <a:p>
            <a:pPr algn="ctr" fontAlgn="auto">
              <a:spcBef>
                <a:spcPts val="0"/>
              </a:spcBef>
              <a:spcAft>
                <a:spcPts val="0"/>
              </a:spcAft>
              <a:defRPr/>
            </a:pPr>
            <a:r>
              <a:rPr lang="en-US" sz="2400" b="1" dirty="0"/>
              <a:t>number </a:t>
            </a:r>
          </a:p>
        </p:txBody>
      </p:sp>
      <p:sp>
        <p:nvSpPr>
          <p:cNvPr id="7" name="Oval 6"/>
          <p:cNvSpPr/>
          <p:nvPr/>
        </p:nvSpPr>
        <p:spPr>
          <a:xfrm>
            <a:off x="3505200" y="914400"/>
            <a:ext cx="2286000" cy="16002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Automatic</a:t>
            </a:r>
          </a:p>
          <a:p>
            <a:pPr algn="ctr" fontAlgn="auto">
              <a:spcBef>
                <a:spcPts val="0"/>
              </a:spcBef>
              <a:spcAft>
                <a:spcPts val="0"/>
              </a:spcAft>
              <a:defRPr/>
            </a:pPr>
            <a:r>
              <a:rPr lang="en-US" sz="2400" b="1" dirty="0"/>
              <a:t>recall of facts </a:t>
            </a:r>
          </a:p>
        </p:txBody>
      </p:sp>
      <p:sp>
        <p:nvSpPr>
          <p:cNvPr id="8" name="Oval 7"/>
          <p:cNvSpPr/>
          <p:nvPr/>
        </p:nvSpPr>
        <p:spPr>
          <a:xfrm>
            <a:off x="6248400" y="2819400"/>
            <a:ext cx="2286000" cy="1752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Mastered</a:t>
            </a:r>
          </a:p>
          <a:p>
            <a:pPr algn="ctr" fontAlgn="auto">
              <a:spcBef>
                <a:spcPts val="0"/>
              </a:spcBef>
              <a:spcAft>
                <a:spcPts val="0"/>
              </a:spcAft>
              <a:defRPr/>
            </a:pPr>
            <a:r>
              <a:rPr lang="en-US" sz="2400" b="1" dirty="0"/>
              <a:t>standard </a:t>
            </a:r>
          </a:p>
          <a:p>
            <a:pPr algn="ctr" fontAlgn="auto">
              <a:spcBef>
                <a:spcPts val="0"/>
              </a:spcBef>
              <a:spcAft>
                <a:spcPts val="0"/>
              </a:spcAft>
              <a:defRPr/>
            </a:pPr>
            <a:r>
              <a:rPr lang="en-US" sz="2400" b="1" dirty="0"/>
              <a:t>algorithms</a:t>
            </a:r>
          </a:p>
        </p:txBody>
      </p:sp>
      <p:sp>
        <p:nvSpPr>
          <p:cNvPr id="9" name="Oval 8"/>
          <p:cNvSpPr/>
          <p:nvPr/>
        </p:nvSpPr>
        <p:spPr>
          <a:xfrm>
            <a:off x="3657600" y="4876800"/>
            <a:ext cx="2209800" cy="1752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Estimation Fluency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Scale>
                                      <p:cBhvr>
                                        <p:cTn id="2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gtEl>
                                        <p:attrNameLst>
                                          <p:attrName>ppt_x</p:attrName>
                                          <p:attrName>ppt_y</p:attrName>
                                        </p:attrNameLst>
                                      </p:cBhvr>
                                    </p:animMotion>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normAutofit fontScale="90000"/>
          </a:bodyPr>
          <a:lstStyle/>
          <a:p>
            <a:pPr eaLnBrk="1" fontAlgn="auto" hangingPunct="1">
              <a:spcAft>
                <a:spcPts val="0"/>
              </a:spcAft>
              <a:defRPr/>
            </a:pPr>
            <a:r>
              <a:rPr lang="en-US" smtClean="0"/>
              <a:t>Middle School Math Focus- by end of 8</a:t>
            </a:r>
            <a:r>
              <a:rPr lang="en-US" baseline="30000" smtClean="0"/>
              <a:t>th</a:t>
            </a:r>
            <a:r>
              <a:rPr lang="en-US" smtClean="0"/>
              <a:t> grade </a:t>
            </a:r>
          </a:p>
        </p:txBody>
      </p:sp>
      <p:sp>
        <p:nvSpPr>
          <p:cNvPr id="6" name="Oval 5"/>
          <p:cNvSpPr/>
          <p:nvPr/>
        </p:nvSpPr>
        <p:spPr>
          <a:xfrm>
            <a:off x="457200" y="2971800"/>
            <a:ext cx="2133600" cy="16002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Fluency with</a:t>
            </a:r>
          </a:p>
          <a:p>
            <a:pPr algn="ctr" fontAlgn="auto">
              <a:spcBef>
                <a:spcPts val="0"/>
              </a:spcBef>
              <a:spcAft>
                <a:spcPts val="0"/>
              </a:spcAft>
              <a:defRPr/>
            </a:pPr>
            <a:r>
              <a:rPr lang="en-US" sz="2400" b="1" dirty="0"/>
              <a:t>Fractions </a:t>
            </a:r>
          </a:p>
        </p:txBody>
      </p:sp>
      <p:sp>
        <p:nvSpPr>
          <p:cNvPr id="7" name="Oval 6"/>
          <p:cNvSpPr/>
          <p:nvPr/>
        </p:nvSpPr>
        <p:spPr>
          <a:xfrm>
            <a:off x="3505200" y="914400"/>
            <a:ext cx="2286000" cy="16002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Positive and negative fractions</a:t>
            </a:r>
          </a:p>
        </p:txBody>
      </p:sp>
      <p:sp>
        <p:nvSpPr>
          <p:cNvPr id="8" name="Oval 7"/>
          <p:cNvSpPr/>
          <p:nvPr/>
        </p:nvSpPr>
        <p:spPr>
          <a:xfrm>
            <a:off x="6248400" y="2819400"/>
            <a:ext cx="2286000" cy="1752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Fractions and Decimals</a:t>
            </a:r>
          </a:p>
        </p:txBody>
      </p:sp>
      <p:pic>
        <p:nvPicPr>
          <p:cNvPr id="13318" name="Picture 2" descr="http://ts2.mm.bing.net/images/thumbnail.aspx?q=4687553618117377&amp;id=8dd11d37dc11ea13f6a169d0627ebd61&amp;url=http%3a%2f%2fderek.broox.com%2fphoto%2fjr-high-school%2f7064%2f8th-grade-flannel-cut-off.jpg"/>
          <p:cNvPicPr>
            <a:picLocks noChangeAspect="1" noChangeArrowheads="1"/>
          </p:cNvPicPr>
          <p:nvPr/>
        </p:nvPicPr>
        <p:blipFill>
          <a:blip r:embed="rId2" cstate="print"/>
          <a:srcRect/>
          <a:stretch>
            <a:fillRect/>
          </a:stretch>
        </p:blipFill>
        <p:spPr bwMode="auto">
          <a:xfrm>
            <a:off x="3657600" y="2514600"/>
            <a:ext cx="1771650" cy="2362200"/>
          </a:xfrm>
          <a:prstGeom prst="rect">
            <a:avLst/>
          </a:prstGeom>
          <a:noFill/>
          <a:ln w="9525">
            <a:noFill/>
            <a:miter lim="800000"/>
            <a:headEnd/>
            <a:tailEnd/>
          </a:ln>
        </p:spPr>
      </p:pic>
      <p:sp>
        <p:nvSpPr>
          <p:cNvPr id="10" name="Oval 9"/>
          <p:cNvSpPr/>
          <p:nvPr/>
        </p:nvSpPr>
        <p:spPr>
          <a:xfrm>
            <a:off x="3429000" y="5105400"/>
            <a:ext cx="2438400" cy="1752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Percentages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Scale>
                                      <p:cBhvr>
                                        <p:cTn id="2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gtEl>
                                        <p:attrNameLst>
                                          <p:attrName>ppt_x</p:attrName>
                                          <p:attrName>ppt_y</p:attrName>
                                        </p:attrNameLst>
                                      </p:cBhvr>
                                    </p:animMotion>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Scale>
                                      <p:cBhvr>
                                        <p:cTn id="2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0"/>
                                        </p:tgtEl>
                                        <p:attrNameLst>
                                          <p:attrName>ppt_x</p:attrName>
                                          <p:attrName>ppt_y</p:attrName>
                                        </p:attrNameLst>
                                      </p:cBhvr>
                                    </p:animMotion>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mtClean="0"/>
              <a:t>A need for Coherence </a:t>
            </a:r>
          </a:p>
        </p:txBody>
      </p:sp>
      <p:pic>
        <p:nvPicPr>
          <p:cNvPr id="15363" name="Picture 2" descr="http://flags-unlimited.com/flags-unlimited/images/usaflag.gif"/>
          <p:cNvPicPr>
            <a:picLocks noChangeAspect="1" noChangeArrowheads="1"/>
          </p:cNvPicPr>
          <p:nvPr/>
        </p:nvPicPr>
        <p:blipFill>
          <a:blip r:embed="rId2" cstate="print"/>
          <a:srcRect/>
          <a:stretch>
            <a:fillRect/>
          </a:stretch>
        </p:blipFill>
        <p:spPr bwMode="auto">
          <a:xfrm>
            <a:off x="5638800" y="1447800"/>
            <a:ext cx="2284413" cy="1524000"/>
          </a:xfrm>
          <a:prstGeom prst="rect">
            <a:avLst/>
          </a:prstGeom>
          <a:noFill/>
          <a:ln w="9525">
            <a:noFill/>
            <a:miter lim="800000"/>
            <a:headEnd/>
            <a:tailEnd/>
          </a:ln>
        </p:spPr>
      </p:pic>
      <p:pic>
        <p:nvPicPr>
          <p:cNvPr id="15364" name="Picture 4" descr="http://ts3.mm.bing.net/images/thumbnail.aspx?q=5041441753072158&amp;id=e74ee57fed69ad397677f46d19ffd6c9&amp;url=http%3a%2f%2fwww.flags.net%2fimages%2flargeflags%2fSING0001.GIF"/>
          <p:cNvPicPr>
            <a:picLocks noChangeAspect="1" noChangeArrowheads="1"/>
          </p:cNvPicPr>
          <p:nvPr/>
        </p:nvPicPr>
        <p:blipFill>
          <a:blip r:embed="rId3" cstate="print"/>
          <a:srcRect/>
          <a:stretch>
            <a:fillRect/>
          </a:stretch>
        </p:blipFill>
        <p:spPr bwMode="auto">
          <a:xfrm>
            <a:off x="1143000" y="1447800"/>
            <a:ext cx="2438400" cy="1628775"/>
          </a:xfrm>
          <a:prstGeom prst="rect">
            <a:avLst/>
          </a:prstGeom>
          <a:noFill/>
          <a:ln w="9525">
            <a:noFill/>
            <a:miter lim="800000"/>
            <a:headEnd/>
            <a:tailEnd/>
          </a:ln>
        </p:spPr>
      </p:pic>
      <p:sp>
        <p:nvSpPr>
          <p:cNvPr id="6" name="Rectangle 5"/>
          <p:cNvSpPr/>
          <p:nvPr/>
        </p:nvSpPr>
        <p:spPr>
          <a:xfrm>
            <a:off x="457200" y="3048000"/>
            <a:ext cx="3886200" cy="2819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800" b="1" dirty="0">
                <a:solidFill>
                  <a:schemeClr val="tx1"/>
                </a:solidFill>
              </a:rPr>
              <a:t>High Performing  Countries </a:t>
            </a:r>
          </a:p>
          <a:p>
            <a:pPr fontAlgn="auto">
              <a:spcBef>
                <a:spcPts val="0"/>
              </a:spcBef>
              <a:spcAft>
                <a:spcPts val="0"/>
              </a:spcAft>
              <a:buFont typeface="Arial" pitchFamily="34" charset="0"/>
              <a:buChar char="•"/>
              <a:defRPr/>
            </a:pPr>
            <a:r>
              <a:rPr lang="en-US" sz="2400" b="1" dirty="0">
                <a:solidFill>
                  <a:schemeClr val="tx1"/>
                </a:solidFill>
              </a:rPr>
              <a:t>Fewer Topics/ grade level</a:t>
            </a:r>
          </a:p>
          <a:p>
            <a:pPr fontAlgn="auto">
              <a:spcBef>
                <a:spcPts val="0"/>
              </a:spcBef>
              <a:spcAft>
                <a:spcPts val="0"/>
              </a:spcAft>
              <a:buFont typeface="Arial" pitchFamily="34" charset="0"/>
              <a:buChar char="•"/>
              <a:defRPr/>
            </a:pPr>
            <a:r>
              <a:rPr lang="en-US" sz="2400" b="1" dirty="0">
                <a:solidFill>
                  <a:schemeClr val="tx1"/>
                </a:solidFill>
              </a:rPr>
              <a:t>In-depth study </a:t>
            </a:r>
          </a:p>
          <a:p>
            <a:pPr fontAlgn="auto">
              <a:spcBef>
                <a:spcPts val="0"/>
              </a:spcBef>
              <a:spcAft>
                <a:spcPts val="0"/>
              </a:spcAft>
              <a:buFont typeface="Arial" pitchFamily="34" charset="0"/>
              <a:buChar char="•"/>
              <a:defRPr/>
            </a:pPr>
            <a:r>
              <a:rPr lang="en-US" sz="2400" b="1" dirty="0">
                <a:solidFill>
                  <a:schemeClr val="tx1"/>
                </a:solidFill>
              </a:rPr>
              <a:t>Mastery of topics before proceeding </a:t>
            </a:r>
          </a:p>
        </p:txBody>
      </p:sp>
      <p:sp>
        <p:nvSpPr>
          <p:cNvPr id="7" name="Rectangle 6"/>
          <p:cNvSpPr/>
          <p:nvPr/>
        </p:nvSpPr>
        <p:spPr>
          <a:xfrm>
            <a:off x="4800600" y="3048000"/>
            <a:ext cx="3886200" cy="2819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800" b="1" dirty="0">
                <a:solidFill>
                  <a:schemeClr val="tx1"/>
                </a:solidFill>
              </a:rPr>
              <a:t>United States</a:t>
            </a:r>
          </a:p>
          <a:p>
            <a:pPr algn="ctr" fontAlgn="auto">
              <a:spcBef>
                <a:spcPts val="0"/>
              </a:spcBef>
              <a:spcAft>
                <a:spcPts val="0"/>
              </a:spcAft>
              <a:defRPr/>
            </a:pPr>
            <a:r>
              <a:rPr lang="en-US" sz="2800" b="1" dirty="0">
                <a:solidFill>
                  <a:schemeClr val="tx1"/>
                </a:solidFill>
              </a:rPr>
              <a:t> </a:t>
            </a:r>
          </a:p>
          <a:p>
            <a:pPr fontAlgn="auto">
              <a:spcBef>
                <a:spcPts val="0"/>
              </a:spcBef>
              <a:spcAft>
                <a:spcPts val="0"/>
              </a:spcAft>
              <a:buFont typeface="Arial" pitchFamily="34" charset="0"/>
              <a:buChar char="•"/>
              <a:defRPr/>
            </a:pPr>
            <a:r>
              <a:rPr lang="en-US" sz="2400" b="1" dirty="0">
                <a:solidFill>
                  <a:schemeClr val="tx1"/>
                </a:solidFill>
              </a:rPr>
              <a:t>Many Topics/ grade level</a:t>
            </a:r>
          </a:p>
          <a:p>
            <a:pPr fontAlgn="auto">
              <a:spcBef>
                <a:spcPts val="0"/>
              </a:spcBef>
              <a:spcAft>
                <a:spcPts val="0"/>
              </a:spcAft>
              <a:buFont typeface="Arial" pitchFamily="34" charset="0"/>
              <a:buChar char="•"/>
              <a:defRPr/>
            </a:pPr>
            <a:r>
              <a:rPr lang="en-US" sz="2400" b="1" dirty="0">
                <a:solidFill>
                  <a:schemeClr val="tx1"/>
                </a:solidFill>
              </a:rPr>
              <a:t>Shallow study </a:t>
            </a:r>
          </a:p>
          <a:p>
            <a:pPr fontAlgn="auto">
              <a:spcBef>
                <a:spcPts val="0"/>
              </a:spcBef>
              <a:spcAft>
                <a:spcPts val="0"/>
              </a:spcAft>
              <a:buFont typeface="Arial" pitchFamily="34" charset="0"/>
              <a:buChar char="•"/>
              <a:defRPr/>
            </a:pPr>
            <a:r>
              <a:rPr lang="en-US" sz="2400" b="1" dirty="0">
                <a:solidFill>
                  <a:schemeClr val="tx1"/>
                </a:solidFill>
              </a:rPr>
              <a:t>Review and extension of topics (spiral) </a:t>
            </a:r>
          </a:p>
        </p:txBody>
      </p:sp>
      <p:sp>
        <p:nvSpPr>
          <p:cNvPr id="15367" name="TextBox 7"/>
          <p:cNvSpPr txBox="1">
            <a:spLocks noChangeArrowheads="1"/>
          </p:cNvSpPr>
          <p:nvPr/>
        </p:nvSpPr>
        <p:spPr bwMode="auto">
          <a:xfrm>
            <a:off x="609600" y="6019800"/>
            <a:ext cx="8153400" cy="646113"/>
          </a:xfrm>
          <a:prstGeom prst="rect">
            <a:avLst/>
          </a:prstGeom>
          <a:noFill/>
          <a:ln w="9525">
            <a:noFill/>
            <a:miter lim="800000"/>
            <a:headEnd/>
            <a:tailEnd/>
          </a:ln>
        </p:spPr>
        <p:txBody>
          <a:bodyPr>
            <a:spAutoFit/>
          </a:bodyPr>
          <a:lstStyle/>
          <a:p>
            <a:r>
              <a:rPr lang="en-US">
                <a:latin typeface="Perpetua" pitchFamily="18" charset="0"/>
              </a:rPr>
              <a:t>“ Any approach that continually revisits topics year after year without closure is to be avoided.” -NMP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Scale>
                                      <p:cBhvr>
                                        <p:cTn id="7" dur="1000" decel="50000" fill="hold">
                                          <p:stCondLst>
                                            <p:cond delay="0"/>
                                          </p:stCondLst>
                                        </p:cTn>
                                        <p:tgtEl>
                                          <p:spTgt spid="153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364"/>
                                        </p:tgtEl>
                                        <p:attrNameLst>
                                          <p:attrName>ppt_x</p:attrName>
                                          <p:attrName>ppt_y</p:attrName>
                                        </p:attrNameLst>
                                      </p:cBhvr>
                                    </p:animMotion>
                                    <p:animEffect transition="in" filter="fade">
                                      <p:cBhvr>
                                        <p:cTn id="9" dur="1000"/>
                                        <p:tgtEl>
                                          <p:spTgt spid="15364"/>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2" presetClass="entr" presetSubtype="0" fill="hold" nodeType="clickEffect">
                                  <p:stCondLst>
                                    <p:cond delay="0"/>
                                  </p:stCondLst>
                                  <p:childTnLst>
                                    <p:set>
                                      <p:cBhvr>
                                        <p:cTn id="18" dur="1" fill="hold">
                                          <p:stCondLst>
                                            <p:cond delay="0"/>
                                          </p:stCondLst>
                                        </p:cTn>
                                        <p:tgtEl>
                                          <p:spTgt spid="15363"/>
                                        </p:tgtEl>
                                        <p:attrNameLst>
                                          <p:attrName>style.visibility</p:attrName>
                                        </p:attrNameLst>
                                      </p:cBhvr>
                                      <p:to>
                                        <p:strVal val="visible"/>
                                      </p:to>
                                    </p:set>
                                    <p:animScale>
                                      <p:cBhvr>
                                        <p:cTn id="19" dur="1000" decel="50000" fill="hold">
                                          <p:stCondLst>
                                            <p:cond delay="0"/>
                                          </p:stCondLst>
                                        </p:cTn>
                                        <p:tgtEl>
                                          <p:spTgt spid="153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5363"/>
                                        </p:tgtEl>
                                        <p:attrNameLst>
                                          <p:attrName>ppt_x</p:attrName>
                                          <p:attrName>ppt_y</p:attrName>
                                        </p:attrNameLst>
                                      </p:cBhvr>
                                    </p:animMotion>
                                    <p:animEffect transition="in" filter="fade">
                                      <p:cBhvr>
                                        <p:cTn id="21" dur="1000"/>
                                        <p:tgtEl>
                                          <p:spTgt spid="15363"/>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Scale>
                                      <p:cBhvr>
                                        <p:cTn id="2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7"/>
                                        </p:tgtEl>
                                        <p:attrNameLst>
                                          <p:attrName>ppt_x</p:attrName>
                                          <p:attrName>ppt_y</p:attrName>
                                        </p:attrNameLst>
                                      </p:cBhvr>
                                    </p:animMotion>
                                    <p:animEffect transition="in" filter="fade">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52" presetClass="entr" presetSubtype="0" fill="hold" grpId="0" nodeType="clickEffect">
                                  <p:stCondLst>
                                    <p:cond delay="0"/>
                                  </p:stCondLst>
                                  <p:childTnLst>
                                    <p:set>
                                      <p:cBhvr>
                                        <p:cTn id="30" dur="1" fill="hold">
                                          <p:stCondLst>
                                            <p:cond delay="0"/>
                                          </p:stCondLst>
                                        </p:cTn>
                                        <p:tgtEl>
                                          <p:spTgt spid="15367"/>
                                        </p:tgtEl>
                                        <p:attrNameLst>
                                          <p:attrName>style.visibility</p:attrName>
                                        </p:attrNameLst>
                                      </p:cBhvr>
                                      <p:to>
                                        <p:strVal val="visible"/>
                                      </p:to>
                                    </p:set>
                                    <p:animScale>
                                      <p:cBhvr>
                                        <p:cTn id="31" dur="1000" decel="50000" fill="hold">
                                          <p:stCondLst>
                                            <p:cond delay="0"/>
                                          </p:stCondLst>
                                        </p:cTn>
                                        <p:tgtEl>
                                          <p:spTgt spid="153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5367"/>
                                        </p:tgtEl>
                                        <p:attrNameLst>
                                          <p:attrName>ppt_x</p:attrName>
                                          <p:attrName>ppt_y</p:attrName>
                                        </p:attrNameLst>
                                      </p:cBhvr>
                                    </p:animMotion>
                                    <p:animEffect transition="in" filter="fade">
                                      <p:cBhvr>
                                        <p:cTn id="33" dur="1000"/>
                                        <p:tgtEl>
                                          <p:spTgt spid="15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536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normAutofit fontScale="90000"/>
          </a:bodyPr>
          <a:lstStyle/>
          <a:p>
            <a:pPr eaLnBrk="1" fontAlgn="auto" hangingPunct="1">
              <a:spcAft>
                <a:spcPts val="0"/>
              </a:spcAft>
              <a:defRPr/>
            </a:pPr>
            <a:r>
              <a:rPr lang="en-US" smtClean="0"/>
              <a:t>Interactive verses Single Subject Approach </a:t>
            </a:r>
          </a:p>
        </p:txBody>
      </p:sp>
      <p:graphicFrame>
        <p:nvGraphicFramePr>
          <p:cNvPr id="4" name="Diagram 3"/>
          <p:cNvGraphicFramePr/>
          <p:nvPr/>
        </p:nvGraphicFramePr>
        <p:xfrm>
          <a:off x="304800" y="1524000"/>
          <a:ext cx="35814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Line Callout 1 4"/>
          <p:cNvSpPr/>
          <p:nvPr/>
        </p:nvSpPr>
        <p:spPr>
          <a:xfrm>
            <a:off x="4648200" y="1219200"/>
            <a:ext cx="3962400" cy="1524000"/>
          </a:xfrm>
          <a:prstGeom prst="borderCallout1">
            <a:avLst>
              <a:gd name="adj1" fmla="val 18750"/>
              <a:gd name="adj2" fmla="val -8333"/>
              <a:gd name="adj3" fmla="val 40678"/>
              <a:gd name="adj4" fmla="val -6913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rPr>
              <a:t>… topics of high school mathematics are presented in some order other than the customary sequence of a yearlong courses in Algebra 1, Algebra II, Geometry, and Pre-Calculus </a:t>
            </a:r>
          </a:p>
        </p:txBody>
      </p:sp>
      <p:sp>
        <p:nvSpPr>
          <p:cNvPr id="6" name="Line Callout 1 5"/>
          <p:cNvSpPr/>
          <p:nvPr/>
        </p:nvSpPr>
        <p:spPr>
          <a:xfrm>
            <a:off x="4648200" y="3276600"/>
            <a:ext cx="4191000" cy="1219200"/>
          </a:xfrm>
          <a:prstGeom prst="borderCallout1">
            <a:avLst>
              <a:gd name="adj1" fmla="val 18750"/>
              <a:gd name="adj2" fmla="val -8333"/>
              <a:gd name="adj3" fmla="val 53390"/>
              <a:gd name="adj4" fmla="val -3548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rPr>
              <a:t>…customary sequence of a yearlong courses in Algebra 1, Algebra II, Geometry, and Pre-Calculus </a:t>
            </a:r>
          </a:p>
        </p:txBody>
      </p:sp>
      <p:sp>
        <p:nvSpPr>
          <p:cNvPr id="7" name="Rounded Rectangle 6"/>
          <p:cNvSpPr/>
          <p:nvPr/>
        </p:nvSpPr>
        <p:spPr>
          <a:xfrm>
            <a:off x="3581400" y="5029200"/>
            <a:ext cx="5181600" cy="14478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tx1"/>
                </a:solidFill>
              </a:rPr>
              <a:t>No research supports one approach over another approach at the secondary level. Spiraling may work at the secondary level.  Research is not conclusive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mtClean="0"/>
              <a:t>Math Wars </a:t>
            </a:r>
          </a:p>
        </p:txBody>
      </p:sp>
      <p:sp>
        <p:nvSpPr>
          <p:cNvPr id="4" name="Rectangle 3"/>
          <p:cNvSpPr/>
          <p:nvPr/>
        </p:nvSpPr>
        <p:spPr>
          <a:xfrm>
            <a:off x="304800" y="1447800"/>
            <a:ext cx="85344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solidFill>
                  <a:schemeClr val="tx1"/>
                </a:solidFill>
              </a:rPr>
              <a:t>Conceptual Understanding verses Standard Algorithm verses Fact Fluency </a:t>
            </a:r>
          </a:p>
        </p:txBody>
      </p:sp>
      <p:sp>
        <p:nvSpPr>
          <p:cNvPr id="16388" name="TextBox 4"/>
          <p:cNvSpPr txBox="1">
            <a:spLocks noChangeArrowheads="1"/>
          </p:cNvSpPr>
          <p:nvPr/>
        </p:nvSpPr>
        <p:spPr bwMode="auto">
          <a:xfrm>
            <a:off x="1371600" y="2438400"/>
            <a:ext cx="6172200" cy="923925"/>
          </a:xfrm>
          <a:prstGeom prst="rect">
            <a:avLst/>
          </a:prstGeom>
          <a:noFill/>
          <a:ln w="9525">
            <a:noFill/>
            <a:miter lim="800000"/>
            <a:headEnd/>
            <a:tailEnd/>
          </a:ln>
        </p:spPr>
        <p:txBody>
          <a:bodyPr>
            <a:spAutoFit/>
          </a:bodyPr>
          <a:lstStyle/>
          <a:p>
            <a:r>
              <a:rPr lang="en-US">
                <a:latin typeface="Perpetua" pitchFamily="18" charset="0"/>
              </a:rPr>
              <a:t>“Debates regarding the relative importance of conceptual knowledge, procedural skills, and the commitment of ….facts to long term memory are misguided.” -NMP</a:t>
            </a:r>
          </a:p>
        </p:txBody>
      </p:sp>
      <p:sp>
        <p:nvSpPr>
          <p:cNvPr id="16389" name="TextBox 4"/>
          <p:cNvSpPr txBox="1">
            <a:spLocks noChangeArrowheads="1"/>
          </p:cNvSpPr>
          <p:nvPr/>
        </p:nvSpPr>
        <p:spPr bwMode="auto">
          <a:xfrm>
            <a:off x="1219200" y="5334000"/>
            <a:ext cx="7239000" cy="923925"/>
          </a:xfrm>
          <a:prstGeom prst="rect">
            <a:avLst/>
          </a:prstGeom>
          <a:noFill/>
          <a:ln w="9525">
            <a:noFill/>
            <a:miter lim="800000"/>
            <a:headEnd/>
            <a:tailEnd/>
          </a:ln>
        </p:spPr>
        <p:txBody>
          <a:bodyPr>
            <a:spAutoFit/>
          </a:bodyPr>
          <a:lstStyle/>
          <a:p>
            <a:r>
              <a:rPr lang="en-US">
                <a:latin typeface="Perpetua" pitchFamily="18" charset="0"/>
              </a:rPr>
              <a:t>“Few curricula in the United States provide sufficient practice to ensure fast and efficient  solving of basic fact combinations and execution of the standard algorithms.” -NMP</a:t>
            </a:r>
          </a:p>
        </p:txBody>
      </p:sp>
      <p:sp>
        <p:nvSpPr>
          <p:cNvPr id="6" name="Rectangle 5"/>
          <p:cNvSpPr/>
          <p:nvPr/>
        </p:nvSpPr>
        <p:spPr>
          <a:xfrm>
            <a:off x="381000" y="3657600"/>
            <a:ext cx="8763000" cy="144655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You need all three and </a:t>
            </a:r>
          </a:p>
          <a:p>
            <a:pPr algn="ctr" fontAlgn="auto">
              <a:spcBef>
                <a:spcPts val="0"/>
              </a:spcBef>
              <a:spcAft>
                <a:spcPts val="0"/>
              </a:spcAft>
              <a:defRPr/>
            </a:pPr>
            <a:r>
              <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not in a particular order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smtClean="0"/>
              <a:t>Number Sense </a:t>
            </a:r>
          </a:p>
        </p:txBody>
      </p:sp>
      <p:graphicFrame>
        <p:nvGraphicFramePr>
          <p:cNvPr id="4" name="Diagram 3"/>
          <p:cNvGraphicFramePr/>
          <p:nvPr/>
        </p:nvGraphicFramePr>
        <p:xfrm>
          <a:off x="381000" y="1447800"/>
          <a:ext cx="83058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smtClean="0"/>
              <a:t>Fractions </a:t>
            </a:r>
          </a:p>
        </p:txBody>
      </p:sp>
      <p:sp>
        <p:nvSpPr>
          <p:cNvPr id="18435" name="Content Placeholder 2"/>
          <p:cNvSpPr>
            <a:spLocks noGrp="1"/>
          </p:cNvSpPr>
          <p:nvPr>
            <p:ph sz="quarter" idx="1"/>
          </p:nvPr>
        </p:nvSpPr>
        <p:spPr>
          <a:xfrm>
            <a:off x="457200" y="1447800"/>
            <a:ext cx="8229600" cy="1447800"/>
          </a:xfrm>
        </p:spPr>
        <p:txBody>
          <a:bodyPr/>
          <a:lstStyle/>
          <a:p>
            <a:pPr eaLnBrk="1" hangingPunct="1">
              <a:buFont typeface="Wingdings 2" pitchFamily="18" charset="2"/>
              <a:buNone/>
            </a:pPr>
            <a:r>
              <a:rPr lang="en-US" smtClean="0"/>
              <a:t>“Difficulty with learning fractions is pervasive and is an obstacle to further progress in mathematics and other domains dependent on mathematics, including algebra.”</a:t>
            </a:r>
          </a:p>
          <a:p>
            <a:pPr eaLnBrk="1" hangingPunct="1">
              <a:buFont typeface="Wingdings 2" pitchFamily="18" charset="2"/>
              <a:buNone/>
            </a:pPr>
            <a:endParaRPr lang="en-US" smtClean="0"/>
          </a:p>
        </p:txBody>
      </p:sp>
      <p:graphicFrame>
        <p:nvGraphicFramePr>
          <p:cNvPr id="4" name="Diagram 3"/>
          <p:cNvGraphicFramePr/>
          <p:nvPr/>
        </p:nvGraphicFramePr>
        <p:xfrm>
          <a:off x="533400" y="1676400"/>
          <a:ext cx="78486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437" name="TextBox 4"/>
          <p:cNvSpPr txBox="1">
            <a:spLocks noChangeArrowheads="1"/>
          </p:cNvSpPr>
          <p:nvPr/>
        </p:nvSpPr>
        <p:spPr bwMode="auto">
          <a:xfrm>
            <a:off x="0" y="4876800"/>
            <a:ext cx="9531350" cy="1570038"/>
          </a:xfrm>
          <a:prstGeom prst="rect">
            <a:avLst/>
          </a:prstGeom>
          <a:noFill/>
          <a:ln w="9525">
            <a:noFill/>
            <a:miter lim="800000"/>
            <a:headEnd/>
            <a:tailEnd/>
          </a:ln>
        </p:spPr>
        <p:txBody>
          <a:bodyPr wrap="none">
            <a:spAutoFit/>
          </a:bodyPr>
          <a:lstStyle/>
          <a:p>
            <a:r>
              <a:rPr lang="en-US" sz="2400">
                <a:latin typeface="Perpetua" pitchFamily="18" charset="0"/>
              </a:rPr>
              <a:t>-Use fraction names the demarcate parts and wholes </a:t>
            </a:r>
          </a:p>
          <a:p>
            <a:r>
              <a:rPr lang="en-US" sz="2400">
                <a:latin typeface="Perpetua" pitchFamily="18" charset="0"/>
              </a:rPr>
              <a:t>-Use bar fractions not circle fractions</a:t>
            </a:r>
          </a:p>
          <a:p>
            <a:r>
              <a:rPr lang="en-US" sz="2400">
                <a:latin typeface="Perpetua" pitchFamily="18" charset="0"/>
              </a:rPr>
              <a:t>-Link common fraction representations to locations on a number line </a:t>
            </a:r>
          </a:p>
          <a:p>
            <a:r>
              <a:rPr lang="en-US" sz="2400">
                <a:latin typeface="Perpetua" pitchFamily="18" charset="0"/>
              </a:rPr>
              <a:t>-Start working on negative numbers early and often</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Developmental Appropriateness is challenged </a:t>
            </a:r>
            <a:endParaRPr lang="en-US" dirty="0"/>
          </a:p>
        </p:txBody>
      </p:sp>
      <p:sp>
        <p:nvSpPr>
          <p:cNvPr id="19459" name="Content Placeholder 2"/>
          <p:cNvSpPr>
            <a:spLocks noGrp="1"/>
          </p:cNvSpPr>
          <p:nvPr>
            <p:ph sz="quarter" idx="1"/>
          </p:nvPr>
        </p:nvSpPr>
        <p:spPr>
          <a:xfrm>
            <a:off x="914400" y="1447800"/>
            <a:ext cx="7772400" cy="1600200"/>
          </a:xfrm>
        </p:spPr>
        <p:txBody>
          <a:bodyPr/>
          <a:lstStyle/>
          <a:p>
            <a:pPr eaLnBrk="1" hangingPunct="1">
              <a:buFont typeface="Wingdings 2" pitchFamily="18" charset="2"/>
              <a:buNone/>
            </a:pPr>
            <a:r>
              <a:rPr lang="en-US" smtClean="0"/>
              <a:t>“What is developmentally appropriate is not a simple function of age or grade, but rather is largely contingent on prior opportunities to learn.” NRP</a:t>
            </a:r>
          </a:p>
        </p:txBody>
      </p:sp>
      <p:pic>
        <p:nvPicPr>
          <p:cNvPr id="36866" name="Picture 2" descr="http://ts2.mm.bing.net/images/thumbnail.aspx?q=4813099824318189&amp;id=9f162a05377e76196f212b53282770ef&amp;url=http%3a%2f%2fwebspace.ship.edu%2fcgboer%2fpiaget.gif"/>
          <p:cNvPicPr>
            <a:picLocks noChangeAspect="1" noChangeArrowheads="1"/>
          </p:cNvPicPr>
          <p:nvPr/>
        </p:nvPicPr>
        <p:blipFill>
          <a:blip r:embed="rId3" cstate="print"/>
          <a:srcRect/>
          <a:stretch>
            <a:fillRect/>
          </a:stretch>
        </p:blipFill>
        <p:spPr bwMode="auto">
          <a:xfrm>
            <a:off x="1371600" y="3048000"/>
            <a:ext cx="1828800" cy="2522538"/>
          </a:xfrm>
          <a:prstGeom prst="rect">
            <a:avLst/>
          </a:prstGeom>
          <a:noFill/>
          <a:ln w="9525">
            <a:noFill/>
            <a:miter lim="800000"/>
            <a:headEnd/>
            <a:tailEnd/>
          </a:ln>
        </p:spPr>
      </p:pic>
      <p:pic>
        <p:nvPicPr>
          <p:cNvPr id="36868" name="Picture 4" descr="http://www.marxists.org/archive/vygotsky/images/portrait.jpg"/>
          <p:cNvPicPr>
            <a:picLocks noChangeAspect="1" noChangeArrowheads="1"/>
          </p:cNvPicPr>
          <p:nvPr/>
        </p:nvPicPr>
        <p:blipFill>
          <a:blip r:embed="rId4" cstate="print"/>
          <a:srcRect/>
          <a:stretch>
            <a:fillRect/>
          </a:stretch>
        </p:blipFill>
        <p:spPr bwMode="auto">
          <a:xfrm>
            <a:off x="5562600" y="3048000"/>
            <a:ext cx="1931988" cy="2667000"/>
          </a:xfrm>
          <a:prstGeom prst="rect">
            <a:avLst/>
          </a:prstGeom>
          <a:noFill/>
          <a:ln w="9525">
            <a:noFill/>
            <a:miter lim="800000"/>
            <a:headEnd/>
            <a:tailEnd/>
          </a:ln>
        </p:spPr>
      </p:pic>
      <p:sp>
        <p:nvSpPr>
          <p:cNvPr id="6" name="TextBox 5"/>
          <p:cNvSpPr txBox="1">
            <a:spLocks noChangeArrowheads="1"/>
          </p:cNvSpPr>
          <p:nvPr/>
        </p:nvSpPr>
        <p:spPr bwMode="auto">
          <a:xfrm>
            <a:off x="1447800" y="5715000"/>
            <a:ext cx="1600200" cy="369888"/>
          </a:xfrm>
          <a:prstGeom prst="rect">
            <a:avLst/>
          </a:prstGeom>
          <a:noFill/>
          <a:ln w="9525">
            <a:noFill/>
            <a:miter lim="800000"/>
            <a:headEnd/>
            <a:tailEnd/>
          </a:ln>
        </p:spPr>
        <p:txBody>
          <a:bodyPr>
            <a:spAutoFit/>
          </a:bodyPr>
          <a:lstStyle/>
          <a:p>
            <a:r>
              <a:rPr lang="en-US">
                <a:latin typeface="Perpetua" pitchFamily="18" charset="0"/>
              </a:rPr>
              <a:t>Piaget </a:t>
            </a:r>
          </a:p>
        </p:txBody>
      </p:sp>
      <p:sp>
        <p:nvSpPr>
          <p:cNvPr id="7" name="TextBox 6"/>
          <p:cNvSpPr txBox="1">
            <a:spLocks noChangeArrowheads="1"/>
          </p:cNvSpPr>
          <p:nvPr/>
        </p:nvSpPr>
        <p:spPr bwMode="auto">
          <a:xfrm>
            <a:off x="5638800" y="5867400"/>
            <a:ext cx="1371600" cy="381000"/>
          </a:xfrm>
          <a:prstGeom prst="rect">
            <a:avLst/>
          </a:prstGeom>
          <a:noFill/>
          <a:ln w="9525">
            <a:noFill/>
            <a:miter lim="800000"/>
            <a:headEnd/>
            <a:tailEnd/>
          </a:ln>
        </p:spPr>
        <p:txBody>
          <a:bodyPr>
            <a:spAutoFit/>
          </a:bodyPr>
          <a:lstStyle/>
          <a:p>
            <a:r>
              <a:rPr lang="en-US">
                <a:latin typeface="Perpetua" pitchFamily="18" charset="0"/>
              </a:rPr>
              <a:t>Vygotsky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Scale>
                                      <p:cBhvr>
                                        <p:cTn id="7" dur="1000" decel="50000" fill="hold">
                                          <p:stCondLst>
                                            <p:cond delay="0"/>
                                          </p:stCondLst>
                                        </p:cTn>
                                        <p:tgtEl>
                                          <p:spTgt spid="368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866"/>
                                        </p:tgtEl>
                                        <p:attrNameLst>
                                          <p:attrName>ppt_x</p:attrName>
                                          <p:attrName>ppt_y</p:attrName>
                                        </p:attrNameLst>
                                      </p:cBhvr>
                                    </p:animMotion>
                                    <p:animEffect transition="in" filter="fade">
                                      <p:cBhvr>
                                        <p:cTn id="9" dur="1000"/>
                                        <p:tgtEl>
                                          <p:spTgt spid="36866"/>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2" presetClass="entr" presetSubtype="0" fill="hold" nodeType="clickEffect">
                                  <p:stCondLst>
                                    <p:cond delay="0"/>
                                  </p:stCondLst>
                                  <p:childTnLst>
                                    <p:set>
                                      <p:cBhvr>
                                        <p:cTn id="18" dur="1" fill="hold">
                                          <p:stCondLst>
                                            <p:cond delay="0"/>
                                          </p:stCondLst>
                                        </p:cTn>
                                        <p:tgtEl>
                                          <p:spTgt spid="36868"/>
                                        </p:tgtEl>
                                        <p:attrNameLst>
                                          <p:attrName>style.visibility</p:attrName>
                                        </p:attrNameLst>
                                      </p:cBhvr>
                                      <p:to>
                                        <p:strVal val="visible"/>
                                      </p:to>
                                    </p:set>
                                    <p:animScale>
                                      <p:cBhvr>
                                        <p:cTn id="19" dur="1000" decel="50000" fill="hold">
                                          <p:stCondLst>
                                            <p:cond delay="0"/>
                                          </p:stCondLst>
                                        </p:cTn>
                                        <p:tgtEl>
                                          <p:spTgt spid="368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6868"/>
                                        </p:tgtEl>
                                        <p:attrNameLst>
                                          <p:attrName>ppt_x</p:attrName>
                                          <p:attrName>ppt_y</p:attrName>
                                        </p:attrNameLst>
                                      </p:cBhvr>
                                    </p:animMotion>
                                    <p:animEffect transition="in" filter="fade">
                                      <p:cBhvr>
                                        <p:cTn id="21" dur="1000"/>
                                        <p:tgtEl>
                                          <p:spTgt spid="36868"/>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Scale>
                                      <p:cBhvr>
                                        <p:cTn id="2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7"/>
                                        </p:tgtEl>
                                        <p:attrNameLst>
                                          <p:attrName>ppt_x</p:attrName>
                                          <p:attrName>ppt_y</p:attrName>
                                        </p:attrNameLst>
                                      </p:cBhvr>
                                    </p:animMotion>
                                    <p:animEffect transition="in" filter="fade">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Social, Motivational, and Affective Influences </a:t>
            </a:r>
            <a:endParaRPr lang="en-US" dirty="0"/>
          </a:p>
        </p:txBody>
      </p:sp>
      <p:pic>
        <p:nvPicPr>
          <p:cNvPr id="20483" name="Picture 2" descr="http://www.yourmodernliving.com/wp-content/uploads/2011/06/Motivation.jpg"/>
          <p:cNvPicPr>
            <a:picLocks noChangeAspect="1" noChangeArrowheads="1"/>
          </p:cNvPicPr>
          <p:nvPr/>
        </p:nvPicPr>
        <p:blipFill>
          <a:blip r:embed="rId2" cstate="print"/>
          <a:srcRect/>
          <a:stretch>
            <a:fillRect/>
          </a:stretch>
        </p:blipFill>
        <p:spPr bwMode="auto">
          <a:xfrm>
            <a:off x="2514600" y="1524000"/>
            <a:ext cx="4048125" cy="2686050"/>
          </a:xfrm>
          <a:prstGeom prst="rect">
            <a:avLst/>
          </a:prstGeom>
          <a:noFill/>
          <a:ln w="9525">
            <a:noFill/>
            <a:miter lim="800000"/>
            <a:headEnd/>
            <a:tailEnd/>
          </a:ln>
        </p:spPr>
      </p:pic>
      <p:sp>
        <p:nvSpPr>
          <p:cNvPr id="20484" name="TextBox 4"/>
          <p:cNvSpPr txBox="1">
            <a:spLocks noChangeArrowheads="1"/>
          </p:cNvSpPr>
          <p:nvPr/>
        </p:nvSpPr>
        <p:spPr bwMode="auto">
          <a:xfrm>
            <a:off x="685800" y="4343400"/>
            <a:ext cx="8001000" cy="2246313"/>
          </a:xfrm>
          <a:prstGeom prst="rect">
            <a:avLst/>
          </a:prstGeom>
          <a:noFill/>
          <a:ln w="9525">
            <a:noFill/>
            <a:miter lim="800000"/>
            <a:headEnd/>
            <a:tailEnd/>
          </a:ln>
        </p:spPr>
        <p:txBody>
          <a:bodyPr>
            <a:spAutoFit/>
          </a:bodyPr>
          <a:lstStyle/>
          <a:p>
            <a:pPr>
              <a:buFont typeface="Arial" charset="0"/>
              <a:buChar char="•"/>
            </a:pPr>
            <a:r>
              <a:rPr lang="en-US" sz="2800">
                <a:latin typeface="Perpetua" pitchFamily="18" charset="0"/>
              </a:rPr>
              <a:t>Motivation improves math grades </a:t>
            </a:r>
          </a:p>
          <a:p>
            <a:pPr>
              <a:buFont typeface="Arial" charset="0"/>
              <a:buChar char="•"/>
            </a:pPr>
            <a:r>
              <a:rPr lang="en-US" sz="2800">
                <a:latin typeface="Perpetua" pitchFamily="18" charset="0"/>
              </a:rPr>
              <a:t>Teacher attitudes towards math have a direct correlation to math achievement </a:t>
            </a:r>
          </a:p>
          <a:p>
            <a:pPr>
              <a:buFont typeface="Arial" charset="0"/>
              <a:buChar char="•"/>
            </a:pPr>
            <a:r>
              <a:rPr lang="en-US" sz="2800">
                <a:latin typeface="Perpetua" pitchFamily="18" charset="0"/>
              </a:rPr>
              <a:t>Math anxiety is real and influences math performance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Requirements </a:t>
            </a:r>
            <a:endParaRPr lang="en-US" dirty="0"/>
          </a:p>
        </p:txBody>
      </p:sp>
      <p:sp>
        <p:nvSpPr>
          <p:cNvPr id="3" name="Content Placeholder 2"/>
          <p:cNvSpPr>
            <a:spLocks noGrp="1"/>
          </p:cNvSpPr>
          <p:nvPr>
            <p:ph sz="quarter" idx="1"/>
          </p:nvPr>
        </p:nvSpPr>
        <p:spPr/>
        <p:txBody>
          <a:bodyPr/>
          <a:lstStyle/>
          <a:p>
            <a:pPr lvl="0"/>
            <a:r>
              <a:rPr lang="en-US" sz="2800" dirty="0" smtClean="0"/>
              <a:t>Complete </a:t>
            </a:r>
            <a:r>
              <a:rPr lang="en-US" sz="2800" dirty="0" smtClean="0"/>
              <a:t>a Diagnostic Math assessment on the targeted student (assessment provided in class)(1 hour)</a:t>
            </a:r>
          </a:p>
          <a:p>
            <a:pPr lvl="0"/>
            <a:r>
              <a:rPr lang="en-US" sz="2800" dirty="0" smtClean="0"/>
              <a:t>Complete progress monitoring tool after 5-10 hours of instruction (progress monitoring tool provided in class) (1.5 hours)</a:t>
            </a:r>
          </a:p>
          <a:p>
            <a:pPr lvl="0"/>
            <a:r>
              <a:rPr lang="en-US" sz="2800" dirty="0" smtClean="0"/>
              <a:t>IEP meeting for the targeted student sometime during the PDU (annual, eligibility or special request) where writing is discussed (2 hours including planning and meeting</a:t>
            </a:r>
            <a:r>
              <a:rPr lang="en-US" sz="2800" dirty="0" smtClean="0"/>
              <a:t>)</a:t>
            </a:r>
            <a:endParaRPr lang="en-US" sz="2800"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630363"/>
          </a:xfrm>
        </p:spPr>
        <p:txBody>
          <a:bodyPr>
            <a:normAutofit fontScale="90000"/>
          </a:bodyPr>
          <a:lstStyle/>
          <a:p>
            <a:pPr algn="ctr" eaLnBrk="1" fontAlgn="auto" hangingPunct="1">
              <a:spcAft>
                <a:spcPts val="0"/>
              </a:spcAft>
              <a:defRPr/>
            </a:pPr>
            <a:r>
              <a:rPr lang="en-US" dirty="0" smtClean="0"/>
              <a:t>Teacher directed </a:t>
            </a:r>
            <a:br>
              <a:rPr lang="en-US" dirty="0" smtClean="0"/>
            </a:br>
            <a:r>
              <a:rPr lang="en-US" dirty="0" smtClean="0"/>
              <a:t>verses</a:t>
            </a:r>
            <a:br>
              <a:rPr lang="en-US" dirty="0" smtClean="0"/>
            </a:br>
            <a:r>
              <a:rPr lang="en-US" dirty="0" smtClean="0"/>
              <a:t> Student directed </a:t>
            </a:r>
            <a:endParaRPr lang="en-US" dirty="0"/>
          </a:p>
        </p:txBody>
      </p:sp>
      <p:sp>
        <p:nvSpPr>
          <p:cNvPr id="4" name="Rectangle 3"/>
          <p:cNvSpPr/>
          <p:nvPr/>
        </p:nvSpPr>
        <p:spPr>
          <a:xfrm>
            <a:off x="1981200" y="2438400"/>
            <a:ext cx="5109091" cy="923330"/>
          </a:xfrm>
          <a:prstGeom prst="rect">
            <a:avLst/>
          </a:prstGeom>
          <a:noFill/>
        </p:spPr>
        <p:txBody>
          <a:bodyPr wrap="none">
            <a:spAutoFit/>
          </a:bodyPr>
          <a:lstStyle/>
          <a:p>
            <a:pPr algn="ctr" fontAlgn="auto">
              <a:spcBef>
                <a:spcPts val="0"/>
              </a:spcBef>
              <a:spcAft>
                <a:spcPts val="0"/>
              </a:spcAft>
              <a:defRPr/>
            </a:pPr>
            <a:r>
              <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cs typeface="+mn-cs"/>
              </a:rPr>
              <a:t>Only 8 studies</a:t>
            </a:r>
          </a:p>
        </p:txBody>
      </p:sp>
      <p:sp>
        <p:nvSpPr>
          <p:cNvPr id="5" name="Rounded Rectangle 4"/>
          <p:cNvSpPr/>
          <p:nvPr/>
        </p:nvSpPr>
        <p:spPr>
          <a:xfrm>
            <a:off x="1447800" y="3733800"/>
            <a:ext cx="6477000" cy="2209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800" dirty="0">
                <a:solidFill>
                  <a:srgbClr val="FF0000"/>
                </a:solidFill>
              </a:rPr>
              <a:t>inconclusive </a:t>
            </a:r>
          </a:p>
          <a:p>
            <a:pPr algn="ctr" fontAlgn="auto">
              <a:spcBef>
                <a:spcPts val="0"/>
              </a:spcBef>
              <a:spcAft>
                <a:spcPts val="0"/>
              </a:spcAft>
              <a:defRPr/>
            </a:pPr>
            <a:r>
              <a:rPr lang="en-US" sz="2800" dirty="0">
                <a:solidFill>
                  <a:schemeClr val="tx1"/>
                </a:solidFill>
              </a:rPr>
              <a:t>- rescind recommendation that instruction should be one or the other </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smtClean="0"/>
              <a:t>Formative Assessment </a:t>
            </a:r>
          </a:p>
        </p:txBody>
      </p:sp>
      <p:sp>
        <p:nvSpPr>
          <p:cNvPr id="22531" name="Content Placeholder 2"/>
          <p:cNvSpPr>
            <a:spLocks noGrp="1"/>
          </p:cNvSpPr>
          <p:nvPr>
            <p:ph sz="quarter" idx="1"/>
          </p:nvPr>
        </p:nvSpPr>
        <p:spPr>
          <a:xfrm>
            <a:off x="914400" y="1447800"/>
            <a:ext cx="7772400" cy="1981200"/>
          </a:xfrm>
        </p:spPr>
        <p:txBody>
          <a:bodyPr/>
          <a:lstStyle/>
          <a:p>
            <a:pPr eaLnBrk="1" hangingPunct="1">
              <a:buFont typeface="Wingdings 2" pitchFamily="18" charset="2"/>
              <a:buNone/>
            </a:pPr>
            <a:r>
              <a:rPr lang="en-US" smtClean="0"/>
              <a:t>“The average gain in learning provided by teachers’ use of formative assessments is marginally significant. Results suggest that use of formative assessments benefited students at all levels.”</a:t>
            </a:r>
          </a:p>
        </p:txBody>
      </p:sp>
      <p:pic>
        <p:nvPicPr>
          <p:cNvPr id="22532" name="Picture 2" descr="http://teachers.egfi-k12.org/wp-content/uploads/2010/08/Math-Problems.png"/>
          <p:cNvPicPr>
            <a:picLocks noChangeAspect="1" noChangeArrowheads="1"/>
          </p:cNvPicPr>
          <p:nvPr/>
        </p:nvPicPr>
        <p:blipFill>
          <a:blip r:embed="rId2" cstate="print"/>
          <a:srcRect/>
          <a:stretch>
            <a:fillRect/>
          </a:stretch>
        </p:blipFill>
        <p:spPr bwMode="auto">
          <a:xfrm>
            <a:off x="2514600" y="3505200"/>
            <a:ext cx="3124200" cy="25114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mtClean="0"/>
              <a:t>Low Achieving and MLD </a:t>
            </a:r>
          </a:p>
        </p:txBody>
      </p:sp>
      <p:graphicFrame>
        <p:nvGraphicFramePr>
          <p:cNvPr id="4" name="Diagram 3"/>
          <p:cNvGraphicFramePr/>
          <p:nvPr/>
        </p:nvGraphicFramePr>
        <p:xfrm>
          <a:off x="533400" y="1397000"/>
          <a:ext cx="8077200" cy="5003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smtClean="0"/>
              <a:t>Real World Math </a:t>
            </a:r>
          </a:p>
        </p:txBody>
      </p:sp>
      <p:graphicFrame>
        <p:nvGraphicFramePr>
          <p:cNvPr id="4" name="Diagram 3"/>
          <p:cNvGraphicFramePr/>
          <p:nvPr/>
        </p:nvGraphicFramePr>
        <p:xfrm>
          <a:off x="381000" y="381000"/>
          <a:ext cx="8382000" cy="408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nvGraphicFramePr>
        <p:xfrm>
          <a:off x="457200" y="3124200"/>
          <a:ext cx="8382000" cy="4089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228600"/>
            <a:ext cx="7772400" cy="1143000"/>
          </a:xfrm>
        </p:spPr>
        <p:txBody>
          <a:bodyPr/>
          <a:lstStyle/>
          <a:p>
            <a:pPr algn="ctr" eaLnBrk="1" hangingPunct="1"/>
            <a:r>
              <a:rPr lang="en-US" smtClean="0"/>
              <a:t>Everyone Can Do Math </a:t>
            </a:r>
          </a:p>
        </p:txBody>
      </p:sp>
      <p:pic>
        <p:nvPicPr>
          <p:cNvPr id="25603" name="Picture 2" descr="http://ts2.mm.bing.net/images/thumbnail.aspx?q=4671799687184689&amp;id=3976e1f26d58d82b7588a6ae08a715a3&amp;url=http%3a%2f%2fwww.angelsfoster.org%2fwp-content%2fuploads%2f2010%2f03%2fAfrican-American-Baby.jpg"/>
          <p:cNvPicPr>
            <a:picLocks noChangeAspect="1" noChangeArrowheads="1"/>
          </p:cNvPicPr>
          <p:nvPr/>
        </p:nvPicPr>
        <p:blipFill>
          <a:blip r:embed="rId2" cstate="print"/>
          <a:srcRect/>
          <a:stretch>
            <a:fillRect/>
          </a:stretch>
        </p:blipFill>
        <p:spPr bwMode="auto">
          <a:xfrm>
            <a:off x="3048000" y="2971800"/>
            <a:ext cx="2657475" cy="1771650"/>
          </a:xfrm>
          <a:prstGeom prst="rect">
            <a:avLst/>
          </a:prstGeom>
          <a:noFill/>
          <a:ln w="9525">
            <a:noFill/>
            <a:miter lim="800000"/>
            <a:headEnd/>
            <a:tailEnd/>
          </a:ln>
        </p:spPr>
      </p:pic>
      <p:sp>
        <p:nvSpPr>
          <p:cNvPr id="25604" name="TextBox 5"/>
          <p:cNvSpPr txBox="1">
            <a:spLocks noChangeArrowheads="1"/>
          </p:cNvSpPr>
          <p:nvPr/>
        </p:nvSpPr>
        <p:spPr bwMode="auto">
          <a:xfrm>
            <a:off x="3276600" y="1371600"/>
            <a:ext cx="2819400" cy="646113"/>
          </a:xfrm>
          <a:prstGeom prst="rect">
            <a:avLst/>
          </a:prstGeom>
          <a:noFill/>
          <a:ln w="9525">
            <a:noFill/>
            <a:miter lim="800000"/>
            <a:headEnd/>
            <a:tailEnd/>
          </a:ln>
        </p:spPr>
        <p:txBody>
          <a:bodyPr>
            <a:spAutoFit/>
          </a:bodyPr>
          <a:lstStyle/>
          <a:p>
            <a:pPr algn="ctr"/>
            <a:r>
              <a:rPr lang="en-US">
                <a:latin typeface="Perpetua" pitchFamily="18" charset="0"/>
              </a:rPr>
              <a:t>Number Sense is Innate</a:t>
            </a:r>
          </a:p>
          <a:p>
            <a:pPr algn="ctr"/>
            <a:r>
              <a:rPr lang="en-US">
                <a:latin typeface="Perpetua" pitchFamily="18" charset="0"/>
              </a:rPr>
              <a:t>Numerosity </a:t>
            </a:r>
          </a:p>
        </p:txBody>
      </p:sp>
      <p:sp>
        <p:nvSpPr>
          <p:cNvPr id="25605" name="TextBox 6"/>
          <p:cNvSpPr txBox="1">
            <a:spLocks noChangeArrowheads="1"/>
          </p:cNvSpPr>
          <p:nvPr/>
        </p:nvSpPr>
        <p:spPr bwMode="auto">
          <a:xfrm>
            <a:off x="457200" y="2971800"/>
            <a:ext cx="2120900" cy="369888"/>
          </a:xfrm>
          <a:prstGeom prst="rect">
            <a:avLst/>
          </a:prstGeom>
          <a:noFill/>
          <a:ln w="9525">
            <a:noFill/>
            <a:miter lim="800000"/>
            <a:headEnd/>
            <a:tailEnd/>
          </a:ln>
        </p:spPr>
        <p:txBody>
          <a:bodyPr wrap="none">
            <a:spAutoFit/>
          </a:bodyPr>
          <a:lstStyle/>
          <a:p>
            <a:r>
              <a:rPr lang="en-US">
                <a:latin typeface="Perpetua" pitchFamily="18" charset="0"/>
              </a:rPr>
              <a:t>Number of objects </a:t>
            </a:r>
          </a:p>
        </p:txBody>
      </p:sp>
      <p:sp>
        <p:nvSpPr>
          <p:cNvPr id="25606" name="TextBox 7"/>
          <p:cNvSpPr txBox="1">
            <a:spLocks noChangeArrowheads="1"/>
          </p:cNvSpPr>
          <p:nvPr/>
        </p:nvSpPr>
        <p:spPr bwMode="auto">
          <a:xfrm>
            <a:off x="3657600" y="2286000"/>
            <a:ext cx="1069975" cy="369888"/>
          </a:xfrm>
          <a:prstGeom prst="rect">
            <a:avLst/>
          </a:prstGeom>
          <a:noFill/>
          <a:ln w="9525">
            <a:noFill/>
            <a:miter lim="800000"/>
            <a:headEnd/>
            <a:tailEnd/>
          </a:ln>
        </p:spPr>
        <p:txBody>
          <a:bodyPr wrap="none">
            <a:spAutoFit/>
          </a:bodyPr>
          <a:lstStyle/>
          <a:p>
            <a:r>
              <a:rPr lang="en-US">
                <a:latin typeface="Perpetua" pitchFamily="18" charset="0"/>
              </a:rPr>
              <a:t>to count </a:t>
            </a:r>
          </a:p>
        </p:txBody>
      </p:sp>
      <p:sp>
        <p:nvSpPr>
          <p:cNvPr id="25607" name="TextBox 8"/>
          <p:cNvSpPr txBox="1">
            <a:spLocks noChangeArrowheads="1"/>
          </p:cNvSpPr>
          <p:nvPr/>
        </p:nvSpPr>
        <p:spPr bwMode="auto">
          <a:xfrm>
            <a:off x="6400800" y="2895600"/>
            <a:ext cx="1774825" cy="923925"/>
          </a:xfrm>
          <a:prstGeom prst="rect">
            <a:avLst/>
          </a:prstGeom>
          <a:noFill/>
          <a:ln w="9525">
            <a:noFill/>
            <a:miter lim="800000"/>
            <a:headEnd/>
            <a:tailEnd/>
          </a:ln>
        </p:spPr>
        <p:txBody>
          <a:bodyPr wrap="none">
            <a:spAutoFit/>
          </a:bodyPr>
          <a:lstStyle/>
          <a:p>
            <a:r>
              <a:rPr lang="en-US">
                <a:latin typeface="Perpetua" pitchFamily="18" charset="0"/>
              </a:rPr>
              <a:t>perform simple </a:t>
            </a:r>
          </a:p>
          <a:p>
            <a:r>
              <a:rPr lang="en-US">
                <a:latin typeface="Perpetua" pitchFamily="18" charset="0"/>
              </a:rPr>
              <a:t>addition and </a:t>
            </a:r>
          </a:p>
          <a:p>
            <a:r>
              <a:rPr lang="en-US">
                <a:latin typeface="Perpetua" pitchFamily="18" charset="0"/>
              </a:rPr>
              <a:t>subtraction </a:t>
            </a:r>
          </a:p>
        </p:txBody>
      </p:sp>
      <p:sp>
        <p:nvSpPr>
          <p:cNvPr id="25608" name="TextBox 9"/>
          <p:cNvSpPr txBox="1">
            <a:spLocks noChangeArrowheads="1"/>
          </p:cNvSpPr>
          <p:nvPr/>
        </p:nvSpPr>
        <p:spPr bwMode="auto">
          <a:xfrm>
            <a:off x="1219200" y="4953000"/>
            <a:ext cx="6934200" cy="646113"/>
          </a:xfrm>
          <a:prstGeom prst="rect">
            <a:avLst/>
          </a:prstGeom>
          <a:noFill/>
          <a:ln w="9525">
            <a:noFill/>
            <a:miter lim="800000"/>
            <a:headEnd/>
            <a:tailEnd/>
          </a:ln>
        </p:spPr>
        <p:txBody>
          <a:bodyPr>
            <a:spAutoFit/>
          </a:bodyPr>
          <a:lstStyle/>
          <a:p>
            <a:r>
              <a:rPr lang="en-US">
                <a:latin typeface="Perpetua" pitchFamily="18" charset="0"/>
              </a:rPr>
              <a:t>You don’t’ need to teach these skills. We are born with them and will develop them with out instruction. It is a survival skill. </a:t>
            </a:r>
          </a:p>
        </p:txBody>
      </p:sp>
      <p:sp>
        <p:nvSpPr>
          <p:cNvPr id="11" name="Rectangle 10"/>
          <p:cNvSpPr/>
          <p:nvPr/>
        </p:nvSpPr>
        <p:spPr>
          <a:xfrm>
            <a:off x="1600200" y="5715000"/>
            <a:ext cx="6109365"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Babies can count </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Why do children struggle with 23x42?</a:t>
            </a:r>
            <a:endParaRPr lang="en-US" dirty="0"/>
          </a:p>
        </p:txBody>
      </p:sp>
      <p:pic>
        <p:nvPicPr>
          <p:cNvPr id="26627" name="Picture 2" descr="http://wwwdelivery.superstock.com/WI/223/1566/PreviewComp/SuperStock_1566-544879.jpg"/>
          <p:cNvPicPr>
            <a:picLocks noChangeAspect="1" noChangeArrowheads="1"/>
          </p:cNvPicPr>
          <p:nvPr/>
        </p:nvPicPr>
        <p:blipFill>
          <a:blip r:embed="rId2" cstate="print"/>
          <a:srcRect/>
          <a:stretch>
            <a:fillRect/>
          </a:stretch>
        </p:blipFill>
        <p:spPr bwMode="auto">
          <a:xfrm>
            <a:off x="3200400" y="1924050"/>
            <a:ext cx="2219325" cy="3333750"/>
          </a:xfrm>
          <a:prstGeom prst="rect">
            <a:avLst/>
          </a:prstGeom>
          <a:noFill/>
          <a:ln w="9525">
            <a:noFill/>
            <a:miter lim="800000"/>
            <a:headEnd/>
            <a:tailEnd/>
          </a:ln>
        </p:spPr>
      </p:pic>
      <p:sp>
        <p:nvSpPr>
          <p:cNvPr id="26628" name="TextBox 4"/>
          <p:cNvSpPr txBox="1">
            <a:spLocks noChangeArrowheads="1"/>
          </p:cNvSpPr>
          <p:nvPr/>
        </p:nvSpPr>
        <p:spPr bwMode="auto">
          <a:xfrm>
            <a:off x="1143000" y="5562600"/>
            <a:ext cx="7381875" cy="584200"/>
          </a:xfrm>
          <a:prstGeom prst="rect">
            <a:avLst/>
          </a:prstGeom>
          <a:noFill/>
          <a:ln w="9525">
            <a:noFill/>
            <a:miter lim="800000"/>
            <a:headEnd/>
            <a:tailEnd/>
          </a:ln>
        </p:spPr>
        <p:txBody>
          <a:bodyPr wrap="none">
            <a:spAutoFit/>
          </a:bodyPr>
          <a:lstStyle/>
          <a:p>
            <a:r>
              <a:rPr lang="en-US" sz="3200">
                <a:latin typeface="Perpetua" pitchFamily="18" charset="0"/>
              </a:rPr>
              <a:t>This is not natural … not a survival skill!</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smtClean="0"/>
              <a:t>Numerosity </a:t>
            </a:r>
          </a:p>
        </p:txBody>
      </p:sp>
      <p:pic>
        <p:nvPicPr>
          <p:cNvPr id="27651" name="Picture 2" descr="http://www.focuseducation.com.au/CoolStuff/project/sidebrain.jpg"/>
          <p:cNvPicPr>
            <a:picLocks noChangeAspect="1" noChangeArrowheads="1"/>
          </p:cNvPicPr>
          <p:nvPr/>
        </p:nvPicPr>
        <p:blipFill>
          <a:blip r:embed="rId3" cstate="print"/>
          <a:srcRect/>
          <a:stretch>
            <a:fillRect/>
          </a:stretch>
        </p:blipFill>
        <p:spPr bwMode="auto">
          <a:xfrm>
            <a:off x="0" y="1676400"/>
            <a:ext cx="6629400" cy="4972050"/>
          </a:xfrm>
          <a:prstGeom prst="rect">
            <a:avLst/>
          </a:prstGeom>
          <a:noFill/>
          <a:ln w="9525">
            <a:noFill/>
            <a:miter lim="800000"/>
            <a:headEnd/>
            <a:tailEnd/>
          </a:ln>
        </p:spPr>
      </p:pic>
      <p:sp>
        <p:nvSpPr>
          <p:cNvPr id="5" name="Oval 4"/>
          <p:cNvSpPr/>
          <p:nvPr/>
        </p:nvSpPr>
        <p:spPr>
          <a:xfrm>
            <a:off x="2590800" y="2743200"/>
            <a:ext cx="15240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Line Callout 1 5"/>
          <p:cNvSpPr/>
          <p:nvPr/>
        </p:nvSpPr>
        <p:spPr>
          <a:xfrm>
            <a:off x="5105400" y="762000"/>
            <a:ext cx="3429000" cy="1371600"/>
          </a:xfrm>
          <a:prstGeom prst="borderCallout1">
            <a:avLst>
              <a:gd name="adj1" fmla="val 18750"/>
              <a:gd name="adj2" fmla="val -8333"/>
              <a:gd name="adj3" fmla="val 192726"/>
              <a:gd name="adj4" fmla="val -4104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Activation in the brain during arithmetic</a:t>
            </a:r>
          </a:p>
          <a:p>
            <a:pPr algn="ctr" fontAlgn="auto">
              <a:spcBef>
                <a:spcPts val="0"/>
              </a:spcBef>
              <a:spcAft>
                <a:spcPts val="0"/>
              </a:spcAft>
              <a:defRPr/>
            </a:pPr>
            <a:r>
              <a:rPr lang="en-US" dirty="0"/>
              <a:t>Parietal lobe </a:t>
            </a:r>
          </a:p>
        </p:txBody>
      </p:sp>
      <p:sp>
        <p:nvSpPr>
          <p:cNvPr id="7" name="Line Callout 1 6"/>
          <p:cNvSpPr/>
          <p:nvPr/>
        </p:nvSpPr>
        <p:spPr>
          <a:xfrm>
            <a:off x="5410200" y="4648200"/>
            <a:ext cx="3429000" cy="1371600"/>
          </a:xfrm>
          <a:prstGeom prst="borderCallout1">
            <a:avLst>
              <a:gd name="adj1" fmla="val 18750"/>
              <a:gd name="adj2" fmla="val -8333"/>
              <a:gd name="adj3" fmla="val -123658"/>
              <a:gd name="adj4" fmla="val -6951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Motor cortex involved with movement of fingers </a:t>
            </a:r>
          </a:p>
        </p:txBody>
      </p:sp>
      <p:pic>
        <p:nvPicPr>
          <p:cNvPr id="27655" name="Picture 4" descr="http://i.istockimg.com/file_thumbview_approve/4241448/2/stock-illustration-4241448-four-fingers-hands.jpg"/>
          <p:cNvPicPr>
            <a:picLocks noChangeAspect="1" noChangeArrowheads="1"/>
          </p:cNvPicPr>
          <p:nvPr/>
        </p:nvPicPr>
        <p:blipFill>
          <a:blip r:embed="rId4" cstate="print"/>
          <a:srcRect/>
          <a:stretch>
            <a:fillRect/>
          </a:stretch>
        </p:blipFill>
        <p:spPr bwMode="auto">
          <a:xfrm>
            <a:off x="6248400" y="2514600"/>
            <a:ext cx="1676400" cy="1676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smtClean="0"/>
              <a:t>Which has more?</a:t>
            </a:r>
          </a:p>
        </p:txBody>
      </p:sp>
      <p:sp>
        <p:nvSpPr>
          <p:cNvPr id="4" name="Rectangle 3"/>
          <p:cNvSpPr/>
          <p:nvPr/>
        </p:nvSpPr>
        <p:spPr>
          <a:xfrm>
            <a:off x="914400" y="2133600"/>
            <a:ext cx="3352800" cy="312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Oval 4"/>
          <p:cNvSpPr/>
          <p:nvPr/>
        </p:nvSpPr>
        <p:spPr>
          <a:xfrm>
            <a:off x="1371600" y="2514600"/>
            <a:ext cx="6096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5"/>
          <p:cNvSpPr/>
          <p:nvPr/>
        </p:nvSpPr>
        <p:spPr>
          <a:xfrm>
            <a:off x="2133600" y="4191000"/>
            <a:ext cx="6096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6"/>
          <p:cNvSpPr/>
          <p:nvPr/>
        </p:nvSpPr>
        <p:spPr>
          <a:xfrm>
            <a:off x="2971800" y="3048000"/>
            <a:ext cx="6096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4800600" y="2133600"/>
            <a:ext cx="3352800" cy="312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8"/>
          <p:cNvSpPr/>
          <p:nvPr/>
        </p:nvSpPr>
        <p:spPr>
          <a:xfrm>
            <a:off x="5257800" y="2514600"/>
            <a:ext cx="6096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6019800" y="4191000"/>
            <a:ext cx="6096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6858000" y="3048000"/>
            <a:ext cx="6096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5257800" y="3352800"/>
            <a:ext cx="6096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7162800" y="3962400"/>
            <a:ext cx="6096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grpId="1" nodeType="clickEffect">
                                  <p:stCondLst>
                                    <p:cond delay="0"/>
                                  </p:stCondLst>
                                  <p:childTnLst>
                                    <p:anim calcmode="lin" valueType="num">
                                      <p:cBhvr additive="base">
                                        <p:cTn id="38" dur="500"/>
                                        <p:tgtEl>
                                          <p:spTgt spid="4"/>
                                        </p:tgtEl>
                                        <p:attrNameLst>
                                          <p:attrName>ppt_x</p:attrName>
                                        </p:attrNameLst>
                                      </p:cBhvr>
                                      <p:tavLst>
                                        <p:tav tm="0">
                                          <p:val>
                                            <p:strVal val="ppt_x"/>
                                          </p:val>
                                        </p:tav>
                                        <p:tav tm="100000">
                                          <p:val>
                                            <p:strVal val="ppt_x"/>
                                          </p:val>
                                        </p:tav>
                                      </p:tavLst>
                                    </p:anim>
                                    <p:anim calcmode="lin" valueType="num">
                                      <p:cBhvr additive="base">
                                        <p:cTn id="39" dur="500"/>
                                        <p:tgtEl>
                                          <p:spTgt spid="4"/>
                                        </p:tgtEl>
                                        <p:attrNameLst>
                                          <p:attrName>ppt_y</p:attrName>
                                        </p:attrNameLst>
                                      </p:cBhvr>
                                      <p:tavLst>
                                        <p:tav tm="0">
                                          <p:val>
                                            <p:strVal val="ppt_y"/>
                                          </p:val>
                                        </p:tav>
                                        <p:tav tm="100000">
                                          <p:val>
                                            <p:strVal val="1+ppt_h/2"/>
                                          </p:val>
                                        </p:tav>
                                      </p:tavLst>
                                    </p:anim>
                                    <p:set>
                                      <p:cBhvr>
                                        <p:cTn id="40" dur="1" fill="hold">
                                          <p:stCondLst>
                                            <p:cond delay="499"/>
                                          </p:stCondLst>
                                        </p:cTn>
                                        <p:tgtEl>
                                          <p:spTgt spid="4"/>
                                        </p:tgtEl>
                                        <p:attrNameLst>
                                          <p:attrName>style.visibility</p:attrName>
                                        </p:attrNameLst>
                                      </p:cBhvr>
                                      <p:to>
                                        <p:strVal val="hidden"/>
                                      </p:to>
                                    </p:set>
                                  </p:childTnLst>
                                </p:cTn>
                              </p:par>
                              <p:par>
                                <p:cTn id="41" presetID="2" presetClass="exit" presetSubtype="4" fill="hold" grpId="1" nodeType="withEffect">
                                  <p:stCondLst>
                                    <p:cond delay="0"/>
                                  </p:stCondLst>
                                  <p:childTnLst>
                                    <p:anim calcmode="lin" valueType="num">
                                      <p:cBhvr additive="base">
                                        <p:cTn id="42" dur="500"/>
                                        <p:tgtEl>
                                          <p:spTgt spid="5"/>
                                        </p:tgtEl>
                                        <p:attrNameLst>
                                          <p:attrName>ppt_x</p:attrName>
                                        </p:attrNameLst>
                                      </p:cBhvr>
                                      <p:tavLst>
                                        <p:tav tm="0">
                                          <p:val>
                                            <p:strVal val="ppt_x"/>
                                          </p:val>
                                        </p:tav>
                                        <p:tav tm="100000">
                                          <p:val>
                                            <p:strVal val="ppt_x"/>
                                          </p:val>
                                        </p:tav>
                                      </p:tavLst>
                                    </p:anim>
                                    <p:anim calcmode="lin" valueType="num">
                                      <p:cBhvr additive="base">
                                        <p:cTn id="43" dur="500"/>
                                        <p:tgtEl>
                                          <p:spTgt spid="5"/>
                                        </p:tgtEl>
                                        <p:attrNameLst>
                                          <p:attrName>ppt_y</p:attrName>
                                        </p:attrNameLst>
                                      </p:cBhvr>
                                      <p:tavLst>
                                        <p:tav tm="0">
                                          <p:val>
                                            <p:strVal val="ppt_y"/>
                                          </p:val>
                                        </p:tav>
                                        <p:tav tm="100000">
                                          <p:val>
                                            <p:strVal val="1+ppt_h/2"/>
                                          </p:val>
                                        </p:tav>
                                      </p:tavLst>
                                    </p:anim>
                                    <p:set>
                                      <p:cBhvr>
                                        <p:cTn id="44" dur="1" fill="hold">
                                          <p:stCondLst>
                                            <p:cond delay="499"/>
                                          </p:stCondLst>
                                        </p:cTn>
                                        <p:tgtEl>
                                          <p:spTgt spid="5"/>
                                        </p:tgtEl>
                                        <p:attrNameLst>
                                          <p:attrName>style.visibility</p:attrName>
                                        </p:attrNameLst>
                                      </p:cBhvr>
                                      <p:to>
                                        <p:strVal val="hidden"/>
                                      </p:to>
                                    </p:set>
                                  </p:childTnLst>
                                </p:cTn>
                              </p:par>
                              <p:par>
                                <p:cTn id="45" presetID="2" presetClass="exit" presetSubtype="4" fill="hold" grpId="1" nodeType="withEffect">
                                  <p:stCondLst>
                                    <p:cond delay="0"/>
                                  </p:stCondLst>
                                  <p:childTnLst>
                                    <p:anim calcmode="lin" valueType="num">
                                      <p:cBhvr additive="base">
                                        <p:cTn id="46" dur="500"/>
                                        <p:tgtEl>
                                          <p:spTgt spid="6"/>
                                        </p:tgtEl>
                                        <p:attrNameLst>
                                          <p:attrName>ppt_x</p:attrName>
                                        </p:attrNameLst>
                                      </p:cBhvr>
                                      <p:tavLst>
                                        <p:tav tm="0">
                                          <p:val>
                                            <p:strVal val="ppt_x"/>
                                          </p:val>
                                        </p:tav>
                                        <p:tav tm="100000">
                                          <p:val>
                                            <p:strVal val="ppt_x"/>
                                          </p:val>
                                        </p:tav>
                                      </p:tavLst>
                                    </p:anim>
                                    <p:anim calcmode="lin" valueType="num">
                                      <p:cBhvr additive="base">
                                        <p:cTn id="47" dur="500"/>
                                        <p:tgtEl>
                                          <p:spTgt spid="6"/>
                                        </p:tgtEl>
                                        <p:attrNameLst>
                                          <p:attrName>ppt_y</p:attrName>
                                        </p:attrNameLst>
                                      </p:cBhvr>
                                      <p:tavLst>
                                        <p:tav tm="0">
                                          <p:val>
                                            <p:strVal val="ppt_y"/>
                                          </p:val>
                                        </p:tav>
                                        <p:tav tm="100000">
                                          <p:val>
                                            <p:strVal val="1+ppt_h/2"/>
                                          </p:val>
                                        </p:tav>
                                      </p:tavLst>
                                    </p:anim>
                                    <p:set>
                                      <p:cBhvr>
                                        <p:cTn id="48" dur="1" fill="hold">
                                          <p:stCondLst>
                                            <p:cond delay="499"/>
                                          </p:stCondLst>
                                        </p:cTn>
                                        <p:tgtEl>
                                          <p:spTgt spid="6"/>
                                        </p:tgtEl>
                                        <p:attrNameLst>
                                          <p:attrName>style.visibility</p:attrName>
                                        </p:attrNameLst>
                                      </p:cBhvr>
                                      <p:to>
                                        <p:strVal val="hidden"/>
                                      </p:to>
                                    </p:set>
                                  </p:childTnLst>
                                </p:cTn>
                              </p:par>
                              <p:par>
                                <p:cTn id="49" presetID="2" presetClass="exit" presetSubtype="4" fill="hold" grpId="1" nodeType="withEffect">
                                  <p:stCondLst>
                                    <p:cond delay="0"/>
                                  </p:stCondLst>
                                  <p:childTnLst>
                                    <p:anim calcmode="lin" valueType="num">
                                      <p:cBhvr additive="base">
                                        <p:cTn id="50" dur="500"/>
                                        <p:tgtEl>
                                          <p:spTgt spid="7"/>
                                        </p:tgtEl>
                                        <p:attrNameLst>
                                          <p:attrName>ppt_x</p:attrName>
                                        </p:attrNameLst>
                                      </p:cBhvr>
                                      <p:tavLst>
                                        <p:tav tm="0">
                                          <p:val>
                                            <p:strVal val="ppt_x"/>
                                          </p:val>
                                        </p:tav>
                                        <p:tav tm="100000">
                                          <p:val>
                                            <p:strVal val="ppt_x"/>
                                          </p:val>
                                        </p:tav>
                                      </p:tavLst>
                                    </p:anim>
                                    <p:anim calcmode="lin" valueType="num">
                                      <p:cBhvr additive="base">
                                        <p:cTn id="51" dur="500"/>
                                        <p:tgtEl>
                                          <p:spTgt spid="7"/>
                                        </p:tgtEl>
                                        <p:attrNameLst>
                                          <p:attrName>ppt_y</p:attrName>
                                        </p:attrNameLst>
                                      </p:cBhvr>
                                      <p:tavLst>
                                        <p:tav tm="0">
                                          <p:val>
                                            <p:strVal val="ppt_y"/>
                                          </p:val>
                                        </p:tav>
                                        <p:tav tm="100000">
                                          <p:val>
                                            <p:strVal val="1+ppt_h/2"/>
                                          </p:val>
                                        </p:tav>
                                      </p:tavLst>
                                    </p:anim>
                                    <p:set>
                                      <p:cBhvr>
                                        <p:cTn id="52" dur="1" fill="hold">
                                          <p:stCondLst>
                                            <p:cond delay="499"/>
                                          </p:stCondLst>
                                        </p:cTn>
                                        <p:tgtEl>
                                          <p:spTgt spid="7"/>
                                        </p:tgtEl>
                                        <p:attrNameLst>
                                          <p:attrName>style.visibility</p:attrName>
                                        </p:attrNameLst>
                                      </p:cBhvr>
                                      <p:to>
                                        <p:strVal val="hidden"/>
                                      </p:to>
                                    </p:set>
                                  </p:childTnLst>
                                </p:cTn>
                              </p:par>
                              <p:par>
                                <p:cTn id="53" presetID="2" presetClass="exit" presetSubtype="4" fill="hold" grpId="1" nodeType="withEffect">
                                  <p:stCondLst>
                                    <p:cond delay="0"/>
                                  </p:stCondLst>
                                  <p:childTnLst>
                                    <p:anim calcmode="lin" valueType="num">
                                      <p:cBhvr additive="base">
                                        <p:cTn id="54" dur="500"/>
                                        <p:tgtEl>
                                          <p:spTgt spid="8"/>
                                        </p:tgtEl>
                                        <p:attrNameLst>
                                          <p:attrName>ppt_x</p:attrName>
                                        </p:attrNameLst>
                                      </p:cBhvr>
                                      <p:tavLst>
                                        <p:tav tm="0">
                                          <p:val>
                                            <p:strVal val="ppt_x"/>
                                          </p:val>
                                        </p:tav>
                                        <p:tav tm="100000">
                                          <p:val>
                                            <p:strVal val="ppt_x"/>
                                          </p:val>
                                        </p:tav>
                                      </p:tavLst>
                                    </p:anim>
                                    <p:anim calcmode="lin" valueType="num">
                                      <p:cBhvr additive="base">
                                        <p:cTn id="55" dur="500"/>
                                        <p:tgtEl>
                                          <p:spTgt spid="8"/>
                                        </p:tgtEl>
                                        <p:attrNameLst>
                                          <p:attrName>ppt_y</p:attrName>
                                        </p:attrNameLst>
                                      </p:cBhvr>
                                      <p:tavLst>
                                        <p:tav tm="0">
                                          <p:val>
                                            <p:strVal val="ppt_y"/>
                                          </p:val>
                                        </p:tav>
                                        <p:tav tm="100000">
                                          <p:val>
                                            <p:strVal val="1+ppt_h/2"/>
                                          </p:val>
                                        </p:tav>
                                      </p:tavLst>
                                    </p:anim>
                                    <p:set>
                                      <p:cBhvr>
                                        <p:cTn id="56" dur="1" fill="hold">
                                          <p:stCondLst>
                                            <p:cond delay="499"/>
                                          </p:stCondLst>
                                        </p:cTn>
                                        <p:tgtEl>
                                          <p:spTgt spid="8"/>
                                        </p:tgtEl>
                                        <p:attrNameLst>
                                          <p:attrName>style.visibility</p:attrName>
                                        </p:attrNameLst>
                                      </p:cBhvr>
                                      <p:to>
                                        <p:strVal val="hidden"/>
                                      </p:to>
                                    </p:set>
                                  </p:childTnLst>
                                </p:cTn>
                              </p:par>
                              <p:par>
                                <p:cTn id="57" presetID="2" presetClass="exit" presetSubtype="4" fill="hold" grpId="1" nodeType="withEffect">
                                  <p:stCondLst>
                                    <p:cond delay="0"/>
                                  </p:stCondLst>
                                  <p:childTnLst>
                                    <p:anim calcmode="lin" valueType="num">
                                      <p:cBhvr additive="base">
                                        <p:cTn id="58" dur="500"/>
                                        <p:tgtEl>
                                          <p:spTgt spid="9"/>
                                        </p:tgtEl>
                                        <p:attrNameLst>
                                          <p:attrName>ppt_x</p:attrName>
                                        </p:attrNameLst>
                                      </p:cBhvr>
                                      <p:tavLst>
                                        <p:tav tm="0">
                                          <p:val>
                                            <p:strVal val="ppt_x"/>
                                          </p:val>
                                        </p:tav>
                                        <p:tav tm="100000">
                                          <p:val>
                                            <p:strVal val="ppt_x"/>
                                          </p:val>
                                        </p:tav>
                                      </p:tavLst>
                                    </p:anim>
                                    <p:anim calcmode="lin" valueType="num">
                                      <p:cBhvr additive="base">
                                        <p:cTn id="59" dur="500"/>
                                        <p:tgtEl>
                                          <p:spTgt spid="9"/>
                                        </p:tgtEl>
                                        <p:attrNameLst>
                                          <p:attrName>ppt_y</p:attrName>
                                        </p:attrNameLst>
                                      </p:cBhvr>
                                      <p:tavLst>
                                        <p:tav tm="0">
                                          <p:val>
                                            <p:strVal val="ppt_y"/>
                                          </p:val>
                                        </p:tav>
                                        <p:tav tm="100000">
                                          <p:val>
                                            <p:strVal val="1+ppt_h/2"/>
                                          </p:val>
                                        </p:tav>
                                      </p:tavLst>
                                    </p:anim>
                                    <p:set>
                                      <p:cBhvr>
                                        <p:cTn id="60" dur="1" fill="hold">
                                          <p:stCondLst>
                                            <p:cond delay="499"/>
                                          </p:stCondLst>
                                        </p:cTn>
                                        <p:tgtEl>
                                          <p:spTgt spid="9"/>
                                        </p:tgtEl>
                                        <p:attrNameLst>
                                          <p:attrName>style.visibility</p:attrName>
                                        </p:attrNameLst>
                                      </p:cBhvr>
                                      <p:to>
                                        <p:strVal val="hidden"/>
                                      </p:to>
                                    </p:set>
                                  </p:childTnLst>
                                </p:cTn>
                              </p:par>
                              <p:par>
                                <p:cTn id="61" presetID="2" presetClass="exit" presetSubtype="4" fill="hold" grpId="1" nodeType="with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par>
                                <p:cTn id="65" presetID="2" presetClass="exit" presetSubtype="4" fill="hold" grpId="1" nodeType="withEffect">
                                  <p:stCondLst>
                                    <p:cond delay="0"/>
                                  </p:stCondLst>
                                  <p:childTnLst>
                                    <p:anim calcmode="lin" valueType="num">
                                      <p:cBhvr additive="base">
                                        <p:cTn id="66" dur="500"/>
                                        <p:tgtEl>
                                          <p:spTgt spid="11"/>
                                        </p:tgtEl>
                                        <p:attrNameLst>
                                          <p:attrName>ppt_x</p:attrName>
                                        </p:attrNameLst>
                                      </p:cBhvr>
                                      <p:tavLst>
                                        <p:tav tm="0">
                                          <p:val>
                                            <p:strVal val="ppt_x"/>
                                          </p:val>
                                        </p:tav>
                                        <p:tav tm="100000">
                                          <p:val>
                                            <p:strVal val="ppt_x"/>
                                          </p:val>
                                        </p:tav>
                                      </p:tavLst>
                                    </p:anim>
                                    <p:anim calcmode="lin" valueType="num">
                                      <p:cBhvr additive="base">
                                        <p:cTn id="67" dur="500"/>
                                        <p:tgtEl>
                                          <p:spTgt spid="11"/>
                                        </p:tgtEl>
                                        <p:attrNameLst>
                                          <p:attrName>ppt_y</p:attrName>
                                        </p:attrNameLst>
                                      </p:cBhvr>
                                      <p:tavLst>
                                        <p:tav tm="0">
                                          <p:val>
                                            <p:strVal val="ppt_y"/>
                                          </p:val>
                                        </p:tav>
                                        <p:tav tm="100000">
                                          <p:val>
                                            <p:strVal val="1+ppt_h/2"/>
                                          </p:val>
                                        </p:tav>
                                      </p:tavLst>
                                    </p:anim>
                                    <p:set>
                                      <p:cBhvr>
                                        <p:cTn id="68" dur="1" fill="hold">
                                          <p:stCondLst>
                                            <p:cond delay="499"/>
                                          </p:stCondLst>
                                        </p:cTn>
                                        <p:tgtEl>
                                          <p:spTgt spid="11"/>
                                        </p:tgtEl>
                                        <p:attrNameLst>
                                          <p:attrName>style.visibility</p:attrName>
                                        </p:attrNameLst>
                                      </p:cBhvr>
                                      <p:to>
                                        <p:strVal val="hidden"/>
                                      </p:to>
                                    </p:set>
                                  </p:childTnLst>
                                </p:cTn>
                              </p:par>
                              <p:par>
                                <p:cTn id="69" presetID="2" presetClass="exit" presetSubtype="4" fill="hold" grpId="1" nodeType="withEffect">
                                  <p:stCondLst>
                                    <p:cond delay="0"/>
                                  </p:stCondLst>
                                  <p:childTnLst>
                                    <p:anim calcmode="lin" valueType="num">
                                      <p:cBhvr additive="base">
                                        <p:cTn id="70" dur="500"/>
                                        <p:tgtEl>
                                          <p:spTgt spid="12"/>
                                        </p:tgtEl>
                                        <p:attrNameLst>
                                          <p:attrName>ppt_x</p:attrName>
                                        </p:attrNameLst>
                                      </p:cBhvr>
                                      <p:tavLst>
                                        <p:tav tm="0">
                                          <p:val>
                                            <p:strVal val="ppt_x"/>
                                          </p:val>
                                        </p:tav>
                                        <p:tav tm="100000">
                                          <p:val>
                                            <p:strVal val="ppt_x"/>
                                          </p:val>
                                        </p:tav>
                                      </p:tavLst>
                                    </p:anim>
                                    <p:anim calcmode="lin" valueType="num">
                                      <p:cBhvr additive="base">
                                        <p:cTn id="71" dur="500"/>
                                        <p:tgtEl>
                                          <p:spTgt spid="12"/>
                                        </p:tgtEl>
                                        <p:attrNameLst>
                                          <p:attrName>ppt_y</p:attrName>
                                        </p:attrNameLst>
                                      </p:cBhvr>
                                      <p:tavLst>
                                        <p:tav tm="0">
                                          <p:val>
                                            <p:strVal val="ppt_y"/>
                                          </p:val>
                                        </p:tav>
                                        <p:tav tm="100000">
                                          <p:val>
                                            <p:strVal val="1+ppt_h/2"/>
                                          </p:val>
                                        </p:tav>
                                      </p:tavLst>
                                    </p:anim>
                                    <p:set>
                                      <p:cBhvr>
                                        <p:cTn id="72" dur="1" fill="hold">
                                          <p:stCondLst>
                                            <p:cond delay="499"/>
                                          </p:stCondLst>
                                        </p:cTn>
                                        <p:tgtEl>
                                          <p:spTgt spid="12"/>
                                        </p:tgtEl>
                                        <p:attrNameLst>
                                          <p:attrName>style.visibility</p:attrName>
                                        </p:attrNameLst>
                                      </p:cBhvr>
                                      <p:to>
                                        <p:strVal val="hidden"/>
                                      </p:to>
                                    </p:set>
                                  </p:childTnLst>
                                </p:cTn>
                              </p:par>
                              <p:par>
                                <p:cTn id="73" presetID="2" presetClass="exit" presetSubtype="4" fill="hold" grpId="1" nodeType="withEffect">
                                  <p:stCondLst>
                                    <p:cond delay="0"/>
                                  </p:stCondLst>
                                  <p:childTnLst>
                                    <p:anim calcmode="lin" valueType="num">
                                      <p:cBhvr additive="base">
                                        <p:cTn id="74" dur="500"/>
                                        <p:tgtEl>
                                          <p:spTgt spid="13"/>
                                        </p:tgtEl>
                                        <p:attrNameLst>
                                          <p:attrName>ppt_x</p:attrName>
                                        </p:attrNameLst>
                                      </p:cBhvr>
                                      <p:tavLst>
                                        <p:tav tm="0">
                                          <p:val>
                                            <p:strVal val="ppt_x"/>
                                          </p:val>
                                        </p:tav>
                                        <p:tav tm="100000">
                                          <p:val>
                                            <p:strVal val="ppt_x"/>
                                          </p:val>
                                        </p:tav>
                                      </p:tavLst>
                                    </p:anim>
                                    <p:anim calcmode="lin" valueType="num">
                                      <p:cBhvr additive="base">
                                        <p:cTn id="75" dur="500"/>
                                        <p:tgtEl>
                                          <p:spTgt spid="13"/>
                                        </p:tgtEl>
                                        <p:attrNameLst>
                                          <p:attrName>ppt_y</p:attrName>
                                        </p:attrNameLst>
                                      </p:cBhvr>
                                      <p:tavLst>
                                        <p:tav tm="0">
                                          <p:val>
                                            <p:strVal val="ppt_y"/>
                                          </p:val>
                                        </p:tav>
                                        <p:tav tm="100000">
                                          <p:val>
                                            <p:strVal val="1+ppt_h/2"/>
                                          </p:val>
                                        </p:tav>
                                      </p:tavLst>
                                    </p:anim>
                                    <p:set>
                                      <p:cBhvr>
                                        <p:cTn id="76"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mtClean="0"/>
              <a:t>Prerequisite to counting </a:t>
            </a:r>
          </a:p>
        </p:txBody>
      </p:sp>
      <p:sp>
        <p:nvSpPr>
          <p:cNvPr id="29699" name="Content Placeholder 2"/>
          <p:cNvSpPr>
            <a:spLocks noGrp="1"/>
          </p:cNvSpPr>
          <p:nvPr>
            <p:ph sz="quarter" idx="1"/>
          </p:nvPr>
        </p:nvSpPr>
        <p:spPr/>
        <p:txBody>
          <a:bodyPr/>
          <a:lstStyle/>
          <a:p>
            <a:pPr eaLnBrk="1" hangingPunct="1">
              <a:buFont typeface="Wingdings 2" pitchFamily="18" charset="2"/>
              <a:buNone/>
            </a:pPr>
            <a:r>
              <a:rPr lang="en-US" smtClean="0"/>
              <a:t>Recognizing the number of objects in a small collection is a part of innate number sense. It requires no counting because numerosity is identified in an instant. </a:t>
            </a:r>
          </a:p>
          <a:p>
            <a:pPr eaLnBrk="1" hangingPunct="1">
              <a:buFont typeface="Wingdings 2" pitchFamily="18" charset="2"/>
              <a:buNone/>
            </a:pPr>
            <a:endParaRPr lang="en-US" smtClean="0"/>
          </a:p>
          <a:p>
            <a:pPr eaLnBrk="1" hangingPunct="1">
              <a:buFont typeface="Wingdings 2" pitchFamily="18" charset="2"/>
              <a:buNone/>
            </a:pPr>
            <a:endParaRPr lang="en-US" smtClean="0"/>
          </a:p>
          <a:p>
            <a:pPr eaLnBrk="1" hangingPunct="1">
              <a:buFont typeface="Wingdings 2" pitchFamily="18" charset="2"/>
              <a:buNone/>
            </a:pPr>
            <a:endParaRPr lang="en-US" smtClean="0"/>
          </a:p>
          <a:p>
            <a:pPr eaLnBrk="1" hangingPunct="1">
              <a:buFont typeface="Wingdings 2" pitchFamily="18" charset="2"/>
              <a:buNone/>
            </a:pPr>
            <a:endParaRPr lang="en-US" smtClean="0"/>
          </a:p>
          <a:p>
            <a:pPr eaLnBrk="1" hangingPunct="1">
              <a:buFont typeface="Wingdings 2" pitchFamily="18" charset="2"/>
              <a:buNone/>
            </a:pPr>
            <a:endParaRPr lang="en-US" smtClean="0"/>
          </a:p>
          <a:p>
            <a:pPr eaLnBrk="1" hangingPunct="1">
              <a:buFont typeface="Wingdings 2" pitchFamily="18" charset="2"/>
              <a:buNone/>
            </a:pPr>
            <a:r>
              <a:rPr lang="en-US" smtClean="0"/>
              <a:t>When the number exceeds the limit of subitizing, counting becomes necessary </a:t>
            </a:r>
          </a:p>
        </p:txBody>
      </p:sp>
      <p:sp>
        <p:nvSpPr>
          <p:cNvPr id="4" name="Rectangle 3"/>
          <p:cNvSpPr/>
          <p:nvPr/>
        </p:nvSpPr>
        <p:spPr>
          <a:xfrm>
            <a:off x="1748153" y="2967335"/>
            <a:ext cx="5647701" cy="1754326"/>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en-US" sz="54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Subitizing</a:t>
            </a:r>
            <a:r>
              <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 </a:t>
            </a:r>
          </a:p>
          <a:p>
            <a:pPr algn="ctr" fontAlgn="auto">
              <a:spcBef>
                <a:spcPts val="0"/>
              </a:spcBef>
              <a:spcAft>
                <a:spcPts val="0"/>
              </a:spcAft>
              <a:defRPr/>
            </a:pPr>
            <a:r>
              <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a:t>
            </a:r>
            <a:r>
              <a:rPr lang="en-US" sz="54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latin</a:t>
            </a:r>
            <a:r>
              <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 for instant)</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914400" y="228600"/>
            <a:ext cx="7772400" cy="1143000"/>
          </a:xfrm>
        </p:spPr>
        <p:txBody>
          <a:bodyPr/>
          <a:lstStyle/>
          <a:p>
            <a:pPr eaLnBrk="1" hangingPunct="1"/>
            <a:r>
              <a:rPr lang="en-US" smtClean="0"/>
              <a:t>Subitizing </a:t>
            </a:r>
          </a:p>
        </p:txBody>
      </p:sp>
      <p:sp>
        <p:nvSpPr>
          <p:cNvPr id="4" name="Rectangle 3"/>
          <p:cNvSpPr/>
          <p:nvPr/>
        </p:nvSpPr>
        <p:spPr>
          <a:xfrm>
            <a:off x="762000" y="1676400"/>
            <a:ext cx="18288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3505200" y="1676400"/>
            <a:ext cx="18288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400800" y="1676400"/>
            <a:ext cx="18288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1828800" y="3810000"/>
            <a:ext cx="18288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4876800" y="3810000"/>
            <a:ext cx="18288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8"/>
          <p:cNvSpPr/>
          <p:nvPr/>
        </p:nvSpPr>
        <p:spPr>
          <a:xfrm>
            <a:off x="1066800" y="21336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5562600" y="38862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6248400" y="45720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6172200" y="41148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5867400" y="49530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a:xfrm>
            <a:off x="5181600" y="47244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5715000" y="43434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a:xfrm>
            <a:off x="5105400" y="40386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p:cNvSpPr/>
          <p:nvPr/>
        </p:nvSpPr>
        <p:spPr>
          <a:xfrm>
            <a:off x="1905000" y="25908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Oval 17"/>
          <p:cNvSpPr/>
          <p:nvPr/>
        </p:nvSpPr>
        <p:spPr>
          <a:xfrm>
            <a:off x="4191000" y="22098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Oval 18"/>
          <p:cNvSpPr/>
          <p:nvPr/>
        </p:nvSpPr>
        <p:spPr>
          <a:xfrm>
            <a:off x="7315200" y="27432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p:cNvSpPr/>
          <p:nvPr/>
        </p:nvSpPr>
        <p:spPr>
          <a:xfrm>
            <a:off x="6781800" y="21336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Oval 20"/>
          <p:cNvSpPr/>
          <p:nvPr/>
        </p:nvSpPr>
        <p:spPr>
          <a:xfrm>
            <a:off x="2286000" y="41910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Oval 22"/>
          <p:cNvSpPr/>
          <p:nvPr/>
        </p:nvSpPr>
        <p:spPr>
          <a:xfrm>
            <a:off x="2895600" y="41910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Oval 23"/>
          <p:cNvSpPr/>
          <p:nvPr/>
        </p:nvSpPr>
        <p:spPr>
          <a:xfrm>
            <a:off x="2286000" y="48006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1000">
                                          <p:stCondLst>
                                            <p:cond delay="0"/>
                                          </p:stCondLst>
                                        </p:cTn>
                                        <p:tgtEl>
                                          <p:spTgt spid="4"/>
                                        </p:tgtEl>
                                        <p:attrNameLst>
                                          <p:attrName>style.visibility</p:attrName>
                                        </p:attrNameLst>
                                      </p:cBhvr>
                                      <p:to>
                                        <p:strVal val="visible"/>
                                      </p:to>
                                    </p:set>
                                  </p:childTnLst>
                                </p:cTn>
                              </p:par>
                              <p:par>
                                <p:cTn id="7" presetID="11" presetClass="entr" presetSubtype="0" fill="hold" grpId="0" nodeType="withEffect">
                                  <p:stCondLst>
                                    <p:cond delay="0"/>
                                  </p:stCondLst>
                                  <p:childTnLst>
                                    <p:set>
                                      <p:cBhvr>
                                        <p:cTn id="8" dur="1000">
                                          <p:stCondLst>
                                            <p:cond delay="0"/>
                                          </p:stCondLst>
                                        </p:cTn>
                                        <p:tgtEl>
                                          <p:spTgt spid="9"/>
                                        </p:tgtEl>
                                        <p:attrNameLst>
                                          <p:attrName>style.visibility</p:attrName>
                                        </p:attrNameLst>
                                      </p:cBhvr>
                                      <p:to>
                                        <p:strVal val="visible"/>
                                      </p:to>
                                    </p:set>
                                  </p:childTnLst>
                                </p:cTn>
                              </p:par>
                              <p:par>
                                <p:cTn id="9" presetID="11" presetClass="entr" presetSubtype="0" fill="hold" grpId="0" nodeType="withEffect">
                                  <p:stCondLst>
                                    <p:cond delay="0"/>
                                  </p:stCondLst>
                                  <p:childTnLst>
                                    <p:set>
                                      <p:cBhvr>
                                        <p:cTn id="10" dur="1000">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1" presetClass="entr" presetSubtype="0" fill="hold" grpId="0" nodeType="clickEffect">
                                  <p:stCondLst>
                                    <p:cond delay="0"/>
                                  </p:stCondLst>
                                  <p:childTnLst>
                                    <p:set>
                                      <p:cBhvr>
                                        <p:cTn id="14" dur="1000">
                                          <p:stCondLst>
                                            <p:cond delay="0"/>
                                          </p:stCondLst>
                                        </p:cTn>
                                        <p:tgtEl>
                                          <p:spTgt spid="5"/>
                                        </p:tgtEl>
                                        <p:attrNameLst>
                                          <p:attrName>style.visibility</p:attrName>
                                        </p:attrNameLst>
                                      </p:cBhvr>
                                      <p:to>
                                        <p:strVal val="visible"/>
                                      </p:to>
                                    </p:set>
                                  </p:childTnLst>
                                </p:cTn>
                              </p:par>
                              <p:par>
                                <p:cTn id="15" presetID="11" presetClass="entr" presetSubtype="0" fill="hold" grpId="0" nodeType="withEffect">
                                  <p:stCondLst>
                                    <p:cond delay="0"/>
                                  </p:stCondLst>
                                  <p:childTnLst>
                                    <p:set>
                                      <p:cBhvr>
                                        <p:cTn id="16" dur="1000">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1" presetClass="entr" presetSubtype="0" fill="hold" grpId="0" nodeType="clickEffect">
                                  <p:stCondLst>
                                    <p:cond delay="0"/>
                                  </p:stCondLst>
                                  <p:childTnLst>
                                    <p:set>
                                      <p:cBhvr>
                                        <p:cTn id="20" dur="1000">
                                          <p:stCondLst>
                                            <p:cond delay="0"/>
                                          </p:stCondLst>
                                        </p:cTn>
                                        <p:tgtEl>
                                          <p:spTgt spid="6"/>
                                        </p:tgtEl>
                                        <p:attrNameLst>
                                          <p:attrName>style.visibility</p:attrName>
                                        </p:attrNameLst>
                                      </p:cBhvr>
                                      <p:to>
                                        <p:strVal val="visible"/>
                                      </p:to>
                                    </p:set>
                                  </p:childTnLst>
                                </p:cTn>
                              </p:par>
                              <p:par>
                                <p:cTn id="21" presetID="11" presetClass="entr" presetSubtype="0" fill="hold" grpId="0" nodeType="withEffect">
                                  <p:stCondLst>
                                    <p:cond delay="0"/>
                                  </p:stCondLst>
                                  <p:childTnLst>
                                    <p:set>
                                      <p:cBhvr>
                                        <p:cTn id="22" dur="1000">
                                          <p:stCondLst>
                                            <p:cond delay="0"/>
                                          </p:stCondLst>
                                        </p:cTn>
                                        <p:tgtEl>
                                          <p:spTgt spid="19"/>
                                        </p:tgtEl>
                                        <p:attrNameLst>
                                          <p:attrName>style.visibility</p:attrName>
                                        </p:attrNameLst>
                                      </p:cBhvr>
                                      <p:to>
                                        <p:strVal val="visible"/>
                                      </p:to>
                                    </p:set>
                                  </p:childTnLst>
                                </p:cTn>
                              </p:par>
                              <p:par>
                                <p:cTn id="23" presetID="11" presetClass="entr" presetSubtype="0" fill="hold" grpId="0" nodeType="withEffect">
                                  <p:stCondLst>
                                    <p:cond delay="0"/>
                                  </p:stCondLst>
                                  <p:childTnLst>
                                    <p:set>
                                      <p:cBhvr>
                                        <p:cTn id="24" dur="1000">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1" presetClass="entr" presetSubtype="0" fill="hold" grpId="0" nodeType="clickEffect">
                                  <p:stCondLst>
                                    <p:cond delay="0"/>
                                  </p:stCondLst>
                                  <p:childTnLst>
                                    <p:set>
                                      <p:cBhvr>
                                        <p:cTn id="28" dur="1000">
                                          <p:stCondLst>
                                            <p:cond delay="0"/>
                                          </p:stCondLst>
                                        </p:cTn>
                                        <p:tgtEl>
                                          <p:spTgt spid="7"/>
                                        </p:tgtEl>
                                        <p:attrNameLst>
                                          <p:attrName>style.visibility</p:attrName>
                                        </p:attrNameLst>
                                      </p:cBhvr>
                                      <p:to>
                                        <p:strVal val="visible"/>
                                      </p:to>
                                    </p:set>
                                  </p:childTnLst>
                                </p:cTn>
                              </p:par>
                              <p:par>
                                <p:cTn id="29" presetID="11" presetClass="entr" presetSubtype="0" fill="hold" grpId="0" nodeType="withEffect">
                                  <p:stCondLst>
                                    <p:cond delay="0"/>
                                  </p:stCondLst>
                                  <p:childTnLst>
                                    <p:set>
                                      <p:cBhvr>
                                        <p:cTn id="30" dur="1000">
                                          <p:stCondLst>
                                            <p:cond delay="0"/>
                                          </p:stCondLst>
                                        </p:cTn>
                                        <p:tgtEl>
                                          <p:spTgt spid="21"/>
                                        </p:tgtEl>
                                        <p:attrNameLst>
                                          <p:attrName>style.visibility</p:attrName>
                                        </p:attrNameLst>
                                      </p:cBhvr>
                                      <p:to>
                                        <p:strVal val="visible"/>
                                      </p:to>
                                    </p:set>
                                  </p:childTnLst>
                                </p:cTn>
                              </p:par>
                              <p:par>
                                <p:cTn id="31" presetID="11" presetClass="entr" presetSubtype="0" fill="hold" grpId="0" nodeType="withEffect">
                                  <p:stCondLst>
                                    <p:cond delay="0"/>
                                  </p:stCondLst>
                                  <p:childTnLst>
                                    <p:set>
                                      <p:cBhvr>
                                        <p:cTn id="32" dur="1000">
                                          <p:stCondLst>
                                            <p:cond delay="0"/>
                                          </p:stCondLst>
                                        </p:cTn>
                                        <p:tgtEl>
                                          <p:spTgt spid="23"/>
                                        </p:tgtEl>
                                        <p:attrNameLst>
                                          <p:attrName>style.visibility</p:attrName>
                                        </p:attrNameLst>
                                      </p:cBhvr>
                                      <p:to>
                                        <p:strVal val="visible"/>
                                      </p:to>
                                    </p:set>
                                  </p:childTnLst>
                                </p:cTn>
                              </p:par>
                              <p:par>
                                <p:cTn id="33" presetID="11" presetClass="entr" presetSubtype="0" fill="hold" grpId="0" nodeType="withEffect">
                                  <p:stCondLst>
                                    <p:cond delay="0"/>
                                  </p:stCondLst>
                                  <p:childTnLst>
                                    <p:set>
                                      <p:cBhvr>
                                        <p:cTn id="34" dur="1000">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1" presetClass="entr" presetSubtype="0" fill="hold" grpId="0" nodeType="clickEffect">
                                  <p:stCondLst>
                                    <p:cond delay="0"/>
                                  </p:stCondLst>
                                  <p:childTnLst>
                                    <p:set>
                                      <p:cBhvr>
                                        <p:cTn id="38" dur="1000">
                                          <p:stCondLst>
                                            <p:cond delay="0"/>
                                          </p:stCondLst>
                                        </p:cTn>
                                        <p:tgtEl>
                                          <p:spTgt spid="8"/>
                                        </p:tgtEl>
                                        <p:attrNameLst>
                                          <p:attrName>style.visibility</p:attrName>
                                        </p:attrNameLst>
                                      </p:cBhvr>
                                      <p:to>
                                        <p:strVal val="visible"/>
                                      </p:to>
                                    </p:set>
                                  </p:childTnLst>
                                </p:cTn>
                              </p:par>
                              <p:par>
                                <p:cTn id="39" presetID="11" presetClass="entr" presetSubtype="0" fill="hold" grpId="0" nodeType="withEffect">
                                  <p:stCondLst>
                                    <p:cond delay="0"/>
                                  </p:stCondLst>
                                  <p:childTnLst>
                                    <p:set>
                                      <p:cBhvr>
                                        <p:cTn id="40" dur="1000">
                                          <p:stCondLst>
                                            <p:cond delay="0"/>
                                          </p:stCondLst>
                                        </p:cTn>
                                        <p:tgtEl>
                                          <p:spTgt spid="10"/>
                                        </p:tgtEl>
                                        <p:attrNameLst>
                                          <p:attrName>style.visibility</p:attrName>
                                        </p:attrNameLst>
                                      </p:cBhvr>
                                      <p:to>
                                        <p:strVal val="visible"/>
                                      </p:to>
                                    </p:set>
                                  </p:childTnLst>
                                </p:cTn>
                              </p:par>
                              <p:par>
                                <p:cTn id="41" presetID="11" presetClass="entr" presetSubtype="0" fill="hold" grpId="0" nodeType="withEffect">
                                  <p:stCondLst>
                                    <p:cond delay="0"/>
                                  </p:stCondLst>
                                  <p:childTnLst>
                                    <p:set>
                                      <p:cBhvr>
                                        <p:cTn id="42" dur="1000">
                                          <p:stCondLst>
                                            <p:cond delay="0"/>
                                          </p:stCondLst>
                                        </p:cTn>
                                        <p:tgtEl>
                                          <p:spTgt spid="11"/>
                                        </p:tgtEl>
                                        <p:attrNameLst>
                                          <p:attrName>style.visibility</p:attrName>
                                        </p:attrNameLst>
                                      </p:cBhvr>
                                      <p:to>
                                        <p:strVal val="visible"/>
                                      </p:to>
                                    </p:set>
                                  </p:childTnLst>
                                </p:cTn>
                              </p:par>
                              <p:par>
                                <p:cTn id="43" presetID="11" presetClass="entr" presetSubtype="0" fill="hold" grpId="0" nodeType="withEffect">
                                  <p:stCondLst>
                                    <p:cond delay="0"/>
                                  </p:stCondLst>
                                  <p:childTnLst>
                                    <p:set>
                                      <p:cBhvr>
                                        <p:cTn id="44" dur="1000">
                                          <p:stCondLst>
                                            <p:cond delay="0"/>
                                          </p:stCondLst>
                                        </p:cTn>
                                        <p:tgtEl>
                                          <p:spTgt spid="12"/>
                                        </p:tgtEl>
                                        <p:attrNameLst>
                                          <p:attrName>style.visibility</p:attrName>
                                        </p:attrNameLst>
                                      </p:cBhvr>
                                      <p:to>
                                        <p:strVal val="visible"/>
                                      </p:to>
                                    </p:set>
                                  </p:childTnLst>
                                </p:cTn>
                              </p:par>
                              <p:par>
                                <p:cTn id="45" presetID="11" presetClass="entr" presetSubtype="0" fill="hold" grpId="0" nodeType="withEffect">
                                  <p:stCondLst>
                                    <p:cond delay="0"/>
                                  </p:stCondLst>
                                  <p:childTnLst>
                                    <p:set>
                                      <p:cBhvr>
                                        <p:cTn id="46" dur="1000">
                                          <p:stCondLst>
                                            <p:cond delay="0"/>
                                          </p:stCondLst>
                                        </p:cTn>
                                        <p:tgtEl>
                                          <p:spTgt spid="13"/>
                                        </p:tgtEl>
                                        <p:attrNameLst>
                                          <p:attrName>style.visibility</p:attrName>
                                        </p:attrNameLst>
                                      </p:cBhvr>
                                      <p:to>
                                        <p:strVal val="visible"/>
                                      </p:to>
                                    </p:set>
                                  </p:childTnLst>
                                </p:cTn>
                              </p:par>
                              <p:par>
                                <p:cTn id="47" presetID="11" presetClass="entr" presetSubtype="0" fill="hold" grpId="0" nodeType="withEffect">
                                  <p:stCondLst>
                                    <p:cond delay="0"/>
                                  </p:stCondLst>
                                  <p:childTnLst>
                                    <p:set>
                                      <p:cBhvr>
                                        <p:cTn id="48" dur="1000">
                                          <p:stCondLst>
                                            <p:cond delay="0"/>
                                          </p:stCondLst>
                                        </p:cTn>
                                        <p:tgtEl>
                                          <p:spTgt spid="14"/>
                                        </p:tgtEl>
                                        <p:attrNameLst>
                                          <p:attrName>style.visibility</p:attrName>
                                        </p:attrNameLst>
                                      </p:cBhvr>
                                      <p:to>
                                        <p:strVal val="visible"/>
                                      </p:to>
                                    </p:set>
                                  </p:childTnLst>
                                </p:cTn>
                              </p:par>
                              <p:par>
                                <p:cTn id="49" presetID="11" presetClass="entr" presetSubtype="0" fill="hold" grpId="0" nodeType="withEffect">
                                  <p:stCondLst>
                                    <p:cond delay="0"/>
                                  </p:stCondLst>
                                  <p:childTnLst>
                                    <p:set>
                                      <p:cBhvr>
                                        <p:cTn id="50" dur="1000">
                                          <p:stCondLst>
                                            <p:cond delay="0"/>
                                          </p:stCondLst>
                                        </p:cTn>
                                        <p:tgtEl>
                                          <p:spTgt spid="15"/>
                                        </p:tgtEl>
                                        <p:attrNameLst>
                                          <p:attrName>style.visibility</p:attrName>
                                        </p:attrNameLst>
                                      </p:cBhvr>
                                      <p:to>
                                        <p:strVal val="visible"/>
                                      </p:to>
                                    </p:set>
                                  </p:childTnLst>
                                </p:cTn>
                              </p:par>
                              <p:par>
                                <p:cTn id="51" presetID="11" presetClass="entr" presetSubtype="0" fill="hold" grpId="0" nodeType="withEffect">
                                  <p:stCondLst>
                                    <p:cond delay="0"/>
                                  </p:stCondLst>
                                  <p:childTnLst>
                                    <p:set>
                                      <p:cBhvr>
                                        <p:cTn id="52" dur="1000">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Requirements </a:t>
            </a:r>
            <a:endParaRPr lang="en-US" dirty="0"/>
          </a:p>
        </p:txBody>
      </p:sp>
      <p:sp>
        <p:nvSpPr>
          <p:cNvPr id="3" name="Content Placeholder 2"/>
          <p:cNvSpPr>
            <a:spLocks noGrp="1"/>
          </p:cNvSpPr>
          <p:nvPr>
            <p:ph sz="quarter" idx="1"/>
          </p:nvPr>
        </p:nvSpPr>
        <p:spPr/>
        <p:txBody>
          <a:bodyPr/>
          <a:lstStyle/>
          <a:p>
            <a:pPr lvl="0"/>
            <a:r>
              <a:rPr lang="en-US" sz="2800" dirty="0" smtClean="0"/>
              <a:t>Math </a:t>
            </a:r>
            <a:r>
              <a:rPr lang="en-US" sz="2800" dirty="0" smtClean="0"/>
              <a:t>lesson plans (10+ hours)</a:t>
            </a:r>
          </a:p>
          <a:p>
            <a:pPr lvl="0"/>
            <a:r>
              <a:rPr lang="en-US" sz="2800" dirty="0" smtClean="0"/>
              <a:t>Direct instruction in mathematics for the targeted student (15+ hours)</a:t>
            </a:r>
          </a:p>
          <a:p>
            <a:pPr lvl="0"/>
            <a:r>
              <a:rPr lang="en-US" sz="2800" dirty="0" smtClean="0"/>
              <a:t>Reflection Essay (1 hour)</a:t>
            </a:r>
          </a:p>
          <a:p>
            <a:pPr lvl="0"/>
            <a:r>
              <a:rPr lang="en-US" sz="2800" dirty="0" smtClean="0"/>
              <a:t>Complete a portfolio (1 hour)</a:t>
            </a:r>
          </a:p>
          <a:p>
            <a:pPr lvl="1"/>
            <a:r>
              <a:rPr lang="en-US" dirty="0" smtClean="0"/>
              <a:t>9 Lesson Plans with “Lesson Study” Protocol </a:t>
            </a:r>
          </a:p>
          <a:p>
            <a:pPr lvl="1"/>
            <a:r>
              <a:rPr lang="en-US" dirty="0" smtClean="0"/>
              <a:t>Copy of Diagnostic Assessment </a:t>
            </a:r>
          </a:p>
          <a:p>
            <a:pPr lvl="1"/>
            <a:r>
              <a:rPr lang="en-US" dirty="0" smtClean="0"/>
              <a:t>Copy of IEP with names crossed out </a:t>
            </a:r>
          </a:p>
          <a:p>
            <a:pPr lvl="1"/>
            <a:r>
              <a:rPr lang="en-US" dirty="0" smtClean="0"/>
              <a:t>Copy of Progress Monitoring with Interpretation</a:t>
            </a:r>
          </a:p>
          <a:p>
            <a:pPr lvl="1"/>
            <a:r>
              <a:rPr lang="en-US" dirty="0" smtClean="0"/>
              <a:t>Copy of Reflection Essay  </a:t>
            </a:r>
          </a:p>
          <a:p>
            <a:pPr lvl="0"/>
            <a:r>
              <a:rPr lang="en-US" sz="2800" dirty="0" smtClean="0"/>
              <a:t>Attend Final PDU peer review process (2 hours)</a:t>
            </a:r>
          </a:p>
          <a:p>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smtClean="0"/>
              <a:t>Counting </a:t>
            </a:r>
          </a:p>
        </p:txBody>
      </p:sp>
      <p:sp>
        <p:nvSpPr>
          <p:cNvPr id="4" name="Rectangle 3"/>
          <p:cNvSpPr/>
          <p:nvPr/>
        </p:nvSpPr>
        <p:spPr>
          <a:xfrm>
            <a:off x="3657600" y="2362200"/>
            <a:ext cx="18288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Oval 4"/>
          <p:cNvSpPr/>
          <p:nvPr/>
        </p:nvSpPr>
        <p:spPr>
          <a:xfrm>
            <a:off x="4343400" y="24384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5"/>
          <p:cNvSpPr/>
          <p:nvPr/>
        </p:nvSpPr>
        <p:spPr>
          <a:xfrm>
            <a:off x="5029200" y="31242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6"/>
          <p:cNvSpPr/>
          <p:nvPr/>
        </p:nvSpPr>
        <p:spPr>
          <a:xfrm>
            <a:off x="4953000" y="26670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7"/>
          <p:cNvSpPr/>
          <p:nvPr/>
        </p:nvSpPr>
        <p:spPr>
          <a:xfrm>
            <a:off x="4648200" y="35052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8"/>
          <p:cNvSpPr/>
          <p:nvPr/>
        </p:nvSpPr>
        <p:spPr>
          <a:xfrm>
            <a:off x="3962400" y="32766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4495800" y="28956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3886200" y="25908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en-US" smtClean="0"/>
              <a:t>2 types of subitizing </a:t>
            </a:r>
          </a:p>
        </p:txBody>
      </p:sp>
      <p:graphicFrame>
        <p:nvGraphicFramePr>
          <p:cNvPr id="4" name="Diagram 3"/>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533400" y="1371600"/>
            <a:ext cx="18288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5"/>
          <p:cNvSpPr/>
          <p:nvPr/>
        </p:nvSpPr>
        <p:spPr>
          <a:xfrm>
            <a:off x="838200" y="18288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6"/>
          <p:cNvSpPr/>
          <p:nvPr/>
        </p:nvSpPr>
        <p:spPr>
          <a:xfrm>
            <a:off x="762000" y="25146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6629400" y="1447800"/>
            <a:ext cx="18288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8"/>
          <p:cNvSpPr/>
          <p:nvPr/>
        </p:nvSpPr>
        <p:spPr>
          <a:xfrm>
            <a:off x="6934200" y="19050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7620000" y="16764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7696200" y="24384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8077200" y="15240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533400" y="3657600"/>
            <a:ext cx="18288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a:xfrm>
            <a:off x="762000" y="38862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1752600" y="39624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a:xfrm>
            <a:off x="1752600" y="47244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p:cNvSpPr/>
          <p:nvPr/>
        </p:nvSpPr>
        <p:spPr>
          <a:xfrm>
            <a:off x="762000" y="47244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Oval 17"/>
          <p:cNvSpPr/>
          <p:nvPr/>
        </p:nvSpPr>
        <p:spPr>
          <a:xfrm>
            <a:off x="1295400" y="43434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a:off x="6629400" y="3581400"/>
            <a:ext cx="18288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p:cNvSpPr/>
          <p:nvPr/>
        </p:nvSpPr>
        <p:spPr>
          <a:xfrm>
            <a:off x="6858000" y="38100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Oval 20"/>
          <p:cNvSpPr/>
          <p:nvPr/>
        </p:nvSpPr>
        <p:spPr>
          <a:xfrm>
            <a:off x="7924800" y="38100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Oval 21"/>
          <p:cNvSpPr/>
          <p:nvPr/>
        </p:nvSpPr>
        <p:spPr>
          <a:xfrm>
            <a:off x="7924800" y="46482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Oval 22"/>
          <p:cNvSpPr/>
          <p:nvPr/>
        </p:nvSpPr>
        <p:spPr>
          <a:xfrm>
            <a:off x="6858000" y="46482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Oval 23"/>
          <p:cNvSpPr/>
          <p:nvPr/>
        </p:nvSpPr>
        <p:spPr>
          <a:xfrm>
            <a:off x="7391400" y="38100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Oval 24"/>
          <p:cNvSpPr/>
          <p:nvPr/>
        </p:nvSpPr>
        <p:spPr>
          <a:xfrm>
            <a:off x="7391400" y="4648200"/>
            <a:ext cx="381000" cy="3810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Scale>
                                      <p:cBhvr>
                                        <p:cTn id="2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9"/>
                                        </p:tgtEl>
                                        <p:attrNameLst>
                                          <p:attrName>ppt_x</p:attrName>
                                          <p:attrName>ppt_y</p:attrName>
                                        </p:attrNameLst>
                                      </p:cBhvr>
                                    </p:animMotion>
                                    <p:animEffect transition="in" filter="fade">
                                      <p:cBhvr>
                                        <p:cTn id="29" dur="1000"/>
                                        <p:tgtEl>
                                          <p:spTgt spid="9"/>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Scale>
                                      <p:cBhvr>
                                        <p:cTn id="3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0"/>
                                        </p:tgtEl>
                                        <p:attrNameLst>
                                          <p:attrName>ppt_x</p:attrName>
                                          <p:attrName>ppt_y</p:attrName>
                                        </p:attrNameLst>
                                      </p:cBhvr>
                                    </p:animMotion>
                                    <p:animEffect transition="in" filter="fade">
                                      <p:cBhvr>
                                        <p:cTn id="34" dur="1000"/>
                                        <p:tgtEl>
                                          <p:spTgt spid="10"/>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Scale>
                                      <p:cBhvr>
                                        <p:cTn id="3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1"/>
                                        </p:tgtEl>
                                        <p:attrNameLst>
                                          <p:attrName>ppt_x</p:attrName>
                                          <p:attrName>ppt_y</p:attrName>
                                        </p:attrNameLst>
                                      </p:cBhvr>
                                    </p:animMotion>
                                    <p:animEffect transition="in" filter="fade">
                                      <p:cBhvr>
                                        <p:cTn id="39" dur="1000"/>
                                        <p:tgtEl>
                                          <p:spTgt spid="11"/>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Scale>
                                      <p:cBhvr>
                                        <p:cTn id="4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2"/>
                                        </p:tgtEl>
                                        <p:attrNameLst>
                                          <p:attrName>ppt_x</p:attrName>
                                          <p:attrName>ppt_y</p:attrName>
                                        </p:attrNameLst>
                                      </p:cBhvr>
                                    </p:animMotion>
                                    <p:animEffect transition="in" filter="fade">
                                      <p:cBhvr>
                                        <p:cTn id="44" dur="10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Scale>
                                      <p:cBhvr>
                                        <p:cTn id="4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3"/>
                                        </p:tgtEl>
                                        <p:attrNameLst>
                                          <p:attrName>ppt_x</p:attrName>
                                          <p:attrName>ppt_y</p:attrName>
                                        </p:attrNameLst>
                                      </p:cBhvr>
                                    </p:animMotion>
                                    <p:animEffect transition="in" filter="fade">
                                      <p:cBhvr>
                                        <p:cTn id="51" dur="1000"/>
                                        <p:tgtEl>
                                          <p:spTgt spid="13"/>
                                        </p:tgtEl>
                                      </p:cBhvr>
                                    </p:animEffect>
                                  </p:childTnLst>
                                </p:cTn>
                              </p:par>
                              <p:par>
                                <p:cTn id="52" presetID="52"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Scale>
                                      <p:cBhvr>
                                        <p:cTn id="5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4"/>
                                        </p:tgtEl>
                                        <p:attrNameLst>
                                          <p:attrName>ppt_x</p:attrName>
                                          <p:attrName>ppt_y</p:attrName>
                                        </p:attrNameLst>
                                      </p:cBhvr>
                                    </p:animMotion>
                                    <p:animEffect transition="in" filter="fade">
                                      <p:cBhvr>
                                        <p:cTn id="56" dur="1000"/>
                                        <p:tgtEl>
                                          <p:spTgt spid="14"/>
                                        </p:tgtEl>
                                      </p:cBhvr>
                                    </p:animEffect>
                                  </p:childTnLst>
                                </p:cTn>
                              </p:par>
                              <p:par>
                                <p:cTn id="57" presetID="52"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Scale>
                                      <p:cBhvr>
                                        <p:cTn id="59"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5"/>
                                        </p:tgtEl>
                                        <p:attrNameLst>
                                          <p:attrName>ppt_x</p:attrName>
                                          <p:attrName>ppt_y</p:attrName>
                                        </p:attrNameLst>
                                      </p:cBhvr>
                                    </p:animMotion>
                                    <p:animEffect transition="in" filter="fade">
                                      <p:cBhvr>
                                        <p:cTn id="61" dur="1000"/>
                                        <p:tgtEl>
                                          <p:spTgt spid="15"/>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Scale>
                                      <p:cBhvr>
                                        <p:cTn id="6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16"/>
                                        </p:tgtEl>
                                        <p:attrNameLst>
                                          <p:attrName>ppt_x</p:attrName>
                                          <p:attrName>ppt_y</p:attrName>
                                        </p:attrNameLst>
                                      </p:cBhvr>
                                    </p:animMotion>
                                    <p:animEffect transition="in" filter="fade">
                                      <p:cBhvr>
                                        <p:cTn id="66" dur="1000"/>
                                        <p:tgtEl>
                                          <p:spTgt spid="16"/>
                                        </p:tgtEl>
                                      </p:cBhvr>
                                    </p:animEffect>
                                  </p:childTnLst>
                                </p:cTn>
                              </p:par>
                              <p:par>
                                <p:cTn id="67" presetID="52" presetClass="entr" presetSubtype="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Scale>
                                      <p:cBhvr>
                                        <p:cTn id="6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17"/>
                                        </p:tgtEl>
                                        <p:attrNameLst>
                                          <p:attrName>ppt_x</p:attrName>
                                          <p:attrName>ppt_y</p:attrName>
                                        </p:attrNameLst>
                                      </p:cBhvr>
                                    </p:animMotion>
                                    <p:animEffect transition="in" filter="fade">
                                      <p:cBhvr>
                                        <p:cTn id="71" dur="1000"/>
                                        <p:tgtEl>
                                          <p:spTgt spid="17"/>
                                        </p:tgtEl>
                                      </p:cBhvr>
                                    </p:animEffect>
                                  </p:childTnLst>
                                </p:cTn>
                              </p:par>
                              <p:par>
                                <p:cTn id="72" presetID="52" presetClass="entr" presetSubtype="0"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Scale>
                                      <p:cBhvr>
                                        <p:cTn id="7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18"/>
                                        </p:tgtEl>
                                        <p:attrNameLst>
                                          <p:attrName>ppt_x</p:attrName>
                                          <p:attrName>ppt_y</p:attrName>
                                        </p:attrNameLst>
                                      </p:cBhvr>
                                    </p:animMotion>
                                    <p:animEffect transition="in" filter="fade">
                                      <p:cBhvr>
                                        <p:cTn id="76" dur="1000"/>
                                        <p:tgtEl>
                                          <p:spTgt spid="18"/>
                                        </p:tgtEl>
                                      </p:cBhvr>
                                    </p:animEffect>
                                  </p:childTnLst>
                                </p:cTn>
                              </p:par>
                              <p:par>
                                <p:cTn id="77" presetID="52" presetClass="entr" presetSubtype="0"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Scale>
                                      <p:cBhvr>
                                        <p:cTn id="79"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19"/>
                                        </p:tgtEl>
                                        <p:attrNameLst>
                                          <p:attrName>ppt_x</p:attrName>
                                          <p:attrName>ppt_y</p:attrName>
                                        </p:attrNameLst>
                                      </p:cBhvr>
                                    </p:animMotion>
                                    <p:animEffect transition="in" filter="fade">
                                      <p:cBhvr>
                                        <p:cTn id="81" dur="1000"/>
                                        <p:tgtEl>
                                          <p:spTgt spid="19"/>
                                        </p:tgtEl>
                                      </p:cBhvr>
                                    </p:animEffect>
                                  </p:childTnLst>
                                </p:cTn>
                              </p:par>
                              <p:par>
                                <p:cTn id="82" presetID="52" presetClass="entr" presetSubtype="0"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Scale>
                                      <p:cBhvr>
                                        <p:cTn id="84"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20"/>
                                        </p:tgtEl>
                                        <p:attrNameLst>
                                          <p:attrName>ppt_x</p:attrName>
                                          <p:attrName>ppt_y</p:attrName>
                                        </p:attrNameLst>
                                      </p:cBhvr>
                                    </p:animMotion>
                                    <p:animEffect transition="in" filter="fade">
                                      <p:cBhvr>
                                        <p:cTn id="86" dur="1000"/>
                                        <p:tgtEl>
                                          <p:spTgt spid="20"/>
                                        </p:tgtEl>
                                      </p:cBhvr>
                                    </p:animEffect>
                                  </p:childTnLst>
                                </p:cTn>
                              </p:par>
                              <p:par>
                                <p:cTn id="87" presetID="52" presetClass="entr" presetSubtype="0"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Scale>
                                      <p:cBhvr>
                                        <p:cTn id="8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21"/>
                                        </p:tgtEl>
                                        <p:attrNameLst>
                                          <p:attrName>ppt_x</p:attrName>
                                          <p:attrName>ppt_y</p:attrName>
                                        </p:attrNameLst>
                                      </p:cBhvr>
                                    </p:animMotion>
                                    <p:animEffect transition="in" filter="fade">
                                      <p:cBhvr>
                                        <p:cTn id="91" dur="1000"/>
                                        <p:tgtEl>
                                          <p:spTgt spid="21"/>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Scale>
                                      <p:cBhvr>
                                        <p:cTn id="94"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22"/>
                                        </p:tgtEl>
                                        <p:attrNameLst>
                                          <p:attrName>ppt_x</p:attrName>
                                          <p:attrName>ppt_y</p:attrName>
                                        </p:attrNameLst>
                                      </p:cBhvr>
                                    </p:animMotion>
                                    <p:animEffect transition="in" filter="fade">
                                      <p:cBhvr>
                                        <p:cTn id="96" dur="1000"/>
                                        <p:tgtEl>
                                          <p:spTgt spid="22"/>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23"/>
                                        </p:tgtEl>
                                        <p:attrNameLst>
                                          <p:attrName>style.visibility</p:attrName>
                                        </p:attrNameLst>
                                      </p:cBhvr>
                                      <p:to>
                                        <p:strVal val="visible"/>
                                      </p:to>
                                    </p:set>
                                    <p:animScale>
                                      <p:cBhvr>
                                        <p:cTn id="9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3"/>
                                        </p:tgtEl>
                                        <p:attrNameLst>
                                          <p:attrName>ppt_x</p:attrName>
                                          <p:attrName>ppt_y</p:attrName>
                                        </p:attrNameLst>
                                      </p:cBhvr>
                                    </p:animMotion>
                                    <p:animEffect transition="in" filter="fade">
                                      <p:cBhvr>
                                        <p:cTn id="101" dur="1000"/>
                                        <p:tgtEl>
                                          <p:spTgt spid="23"/>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24"/>
                                        </p:tgtEl>
                                        <p:attrNameLst>
                                          <p:attrName>style.visibility</p:attrName>
                                        </p:attrNameLst>
                                      </p:cBhvr>
                                      <p:to>
                                        <p:strVal val="visible"/>
                                      </p:to>
                                    </p:set>
                                    <p:animScale>
                                      <p:cBhvr>
                                        <p:cTn id="104"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24"/>
                                        </p:tgtEl>
                                        <p:attrNameLst>
                                          <p:attrName>ppt_x</p:attrName>
                                          <p:attrName>ppt_y</p:attrName>
                                        </p:attrNameLst>
                                      </p:cBhvr>
                                    </p:animMotion>
                                    <p:animEffect transition="in" filter="fade">
                                      <p:cBhvr>
                                        <p:cTn id="106" dur="1000"/>
                                        <p:tgtEl>
                                          <p:spTgt spid="24"/>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Scale>
                                      <p:cBhvr>
                                        <p:cTn id="10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25"/>
                                        </p:tgtEl>
                                        <p:attrNameLst>
                                          <p:attrName>ppt_x</p:attrName>
                                          <p:attrName>ppt_y</p:attrName>
                                        </p:attrNameLst>
                                      </p:cBhvr>
                                    </p:animMotion>
                                    <p:animEffect transition="in" filter="fade">
                                      <p:cBhvr>
                                        <p:cTn id="1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smtClean="0"/>
              <a:t>Is Subitizing necessary?</a:t>
            </a:r>
          </a:p>
        </p:txBody>
      </p:sp>
      <p:sp>
        <p:nvSpPr>
          <p:cNvPr id="4" name="Rectangle 3"/>
          <p:cNvSpPr/>
          <p:nvPr/>
        </p:nvSpPr>
        <p:spPr>
          <a:xfrm>
            <a:off x="3891106" y="1371600"/>
            <a:ext cx="1338829" cy="923330"/>
          </a:xfrm>
          <a:prstGeom prst="rect">
            <a:avLst/>
          </a:prstGeom>
          <a:noFill/>
        </p:spPr>
        <p:txBody>
          <a:bodyPr wrap="none">
            <a:spAutoFit/>
          </a:bodyPr>
          <a:lstStyle/>
          <a:p>
            <a:pPr algn="ctr" fontAlgn="auto">
              <a:spcBef>
                <a:spcPts val="0"/>
              </a:spcBef>
              <a:spcAft>
                <a:spcPts val="0"/>
              </a:spcAft>
              <a:defRPr/>
            </a:pPr>
            <a:r>
              <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cs typeface="+mn-cs"/>
              </a:rPr>
              <a:t>yes</a:t>
            </a:r>
          </a:p>
        </p:txBody>
      </p:sp>
      <p:sp>
        <p:nvSpPr>
          <p:cNvPr id="33796" name="TextBox 4"/>
          <p:cNvSpPr txBox="1">
            <a:spLocks noChangeArrowheads="1"/>
          </p:cNvSpPr>
          <p:nvPr/>
        </p:nvSpPr>
        <p:spPr bwMode="auto">
          <a:xfrm>
            <a:off x="1219200" y="2438400"/>
            <a:ext cx="7010400" cy="1200150"/>
          </a:xfrm>
          <a:prstGeom prst="rect">
            <a:avLst/>
          </a:prstGeom>
          <a:noFill/>
          <a:ln w="9525">
            <a:noFill/>
            <a:miter lim="800000"/>
            <a:headEnd/>
            <a:tailEnd/>
          </a:ln>
        </p:spPr>
        <p:txBody>
          <a:bodyPr>
            <a:spAutoFit/>
          </a:bodyPr>
          <a:lstStyle/>
          <a:p>
            <a:r>
              <a:rPr lang="en-US" sz="2400">
                <a:latin typeface="Perpetua" pitchFamily="18" charset="0"/>
              </a:rPr>
              <a:t>Children who cannot conceptually subitize are likely to have problems learning basic arithmetic processes.</a:t>
            </a:r>
          </a:p>
        </p:txBody>
      </p:sp>
      <p:pic>
        <p:nvPicPr>
          <p:cNvPr id="33797" name="Picture 2" descr="http://myheartfelthealing.com/wp-content/uploads/2011/04/frustrated-boy.jpg"/>
          <p:cNvPicPr>
            <a:picLocks noChangeAspect="1" noChangeArrowheads="1"/>
          </p:cNvPicPr>
          <p:nvPr/>
        </p:nvPicPr>
        <p:blipFill>
          <a:blip r:embed="rId2" cstate="print"/>
          <a:srcRect/>
          <a:stretch>
            <a:fillRect/>
          </a:stretch>
        </p:blipFill>
        <p:spPr bwMode="auto">
          <a:xfrm>
            <a:off x="3581400" y="3810000"/>
            <a:ext cx="2052638" cy="2590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en-US" smtClean="0"/>
              <a:t>Counting </a:t>
            </a:r>
          </a:p>
        </p:txBody>
      </p:sp>
      <p:sp>
        <p:nvSpPr>
          <p:cNvPr id="34819" name="Content Placeholder 2"/>
          <p:cNvSpPr>
            <a:spLocks noGrp="1"/>
          </p:cNvSpPr>
          <p:nvPr>
            <p:ph sz="quarter" idx="1"/>
          </p:nvPr>
        </p:nvSpPr>
        <p:spPr>
          <a:xfrm>
            <a:off x="914400" y="1447800"/>
            <a:ext cx="7772400" cy="1143000"/>
          </a:xfrm>
        </p:spPr>
        <p:txBody>
          <a:bodyPr/>
          <a:lstStyle/>
          <a:p>
            <a:pPr eaLnBrk="1" hangingPunct="1">
              <a:buFont typeface="Wingdings 2" pitchFamily="18" charset="2"/>
              <a:buNone/>
            </a:pPr>
            <a:r>
              <a:rPr lang="en-US" smtClean="0"/>
              <a:t>Is it just a coincidence that the region of the brain we use for counting includes the same part that controls our fingers?</a:t>
            </a:r>
          </a:p>
        </p:txBody>
      </p:sp>
      <p:pic>
        <p:nvPicPr>
          <p:cNvPr id="34820" name="Picture 2" descr="http://ts3.mm.bing.net/images/thumbnail.aspx?q=5053355994448646&amp;id=bc3612cf72755a866f5710ea6ba99d97&amp;url=http%3a%2f%2fs3.amazonaws.com%2fmemebox%2fuploads%2f3450%2ffinger_count.jpg"/>
          <p:cNvPicPr>
            <a:picLocks noChangeAspect="1" noChangeArrowheads="1"/>
          </p:cNvPicPr>
          <p:nvPr/>
        </p:nvPicPr>
        <p:blipFill>
          <a:blip r:embed="rId2" cstate="print"/>
          <a:srcRect/>
          <a:stretch>
            <a:fillRect/>
          </a:stretch>
        </p:blipFill>
        <p:spPr bwMode="auto">
          <a:xfrm>
            <a:off x="4038600" y="457200"/>
            <a:ext cx="2857500" cy="809625"/>
          </a:xfrm>
          <a:prstGeom prst="rect">
            <a:avLst/>
          </a:prstGeom>
          <a:noFill/>
          <a:ln w="9525">
            <a:noFill/>
            <a:miter lim="800000"/>
            <a:headEnd/>
            <a:tailEnd/>
          </a:ln>
        </p:spPr>
      </p:pic>
      <p:cxnSp>
        <p:nvCxnSpPr>
          <p:cNvPr id="6" name="Straight Arrow Connector 5"/>
          <p:cNvCxnSpPr/>
          <p:nvPr/>
        </p:nvCxnSpPr>
        <p:spPr>
          <a:xfrm>
            <a:off x="609600" y="2971800"/>
            <a:ext cx="7924800" cy="0"/>
          </a:xfrm>
          <a:prstGeom prst="straightConnector1">
            <a:avLst/>
          </a:prstGeom>
          <a:ln w="4762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810000" y="2743200"/>
            <a:ext cx="0" cy="76200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34823" name="TextBox 8"/>
          <p:cNvSpPr txBox="1">
            <a:spLocks noChangeArrowheads="1"/>
          </p:cNvSpPr>
          <p:nvPr/>
        </p:nvSpPr>
        <p:spPr bwMode="auto">
          <a:xfrm>
            <a:off x="3352800" y="2209800"/>
            <a:ext cx="1066800" cy="646113"/>
          </a:xfrm>
          <a:prstGeom prst="rect">
            <a:avLst/>
          </a:prstGeom>
          <a:noFill/>
          <a:ln w="9525">
            <a:noFill/>
            <a:miter lim="800000"/>
            <a:headEnd/>
            <a:tailEnd/>
          </a:ln>
        </p:spPr>
        <p:txBody>
          <a:bodyPr>
            <a:spAutoFit/>
          </a:bodyPr>
          <a:lstStyle/>
          <a:p>
            <a:r>
              <a:rPr lang="en-US">
                <a:latin typeface="Perpetua" pitchFamily="18" charset="0"/>
              </a:rPr>
              <a:t>8000 BC</a:t>
            </a:r>
          </a:p>
        </p:txBody>
      </p:sp>
      <p:pic>
        <p:nvPicPr>
          <p:cNvPr id="34824" name="Picture 4" descr="http://ts1.mm.bing.net/images/thumbnail.aspx?q=5026370712764988&amp;id=e4d7cd32cae2fb6235ace6966ccb096d&amp;url=http%3a%2f%2fhumanpast.net%2fimages%2furuktablet.jpg"/>
          <p:cNvPicPr>
            <a:picLocks noChangeAspect="1" noChangeArrowheads="1"/>
          </p:cNvPicPr>
          <p:nvPr/>
        </p:nvPicPr>
        <p:blipFill>
          <a:blip r:embed="rId3" cstate="print"/>
          <a:srcRect/>
          <a:stretch>
            <a:fillRect/>
          </a:stretch>
        </p:blipFill>
        <p:spPr bwMode="auto">
          <a:xfrm>
            <a:off x="2209800" y="3505200"/>
            <a:ext cx="2514600" cy="1600200"/>
          </a:xfrm>
          <a:prstGeom prst="rect">
            <a:avLst/>
          </a:prstGeom>
          <a:noFill/>
          <a:ln w="9525">
            <a:noFill/>
            <a:miter lim="800000"/>
            <a:headEnd/>
            <a:tailEnd/>
          </a:ln>
        </p:spPr>
      </p:pic>
      <p:sp>
        <p:nvSpPr>
          <p:cNvPr id="34825" name="TextBox 10"/>
          <p:cNvSpPr txBox="1">
            <a:spLocks noChangeArrowheads="1"/>
          </p:cNvSpPr>
          <p:nvPr/>
        </p:nvSpPr>
        <p:spPr bwMode="auto">
          <a:xfrm>
            <a:off x="2667000" y="5029200"/>
            <a:ext cx="2209800" cy="1754188"/>
          </a:xfrm>
          <a:prstGeom prst="rect">
            <a:avLst/>
          </a:prstGeom>
          <a:noFill/>
          <a:ln w="9525">
            <a:noFill/>
            <a:miter lim="800000"/>
            <a:headEnd/>
            <a:tailEnd/>
          </a:ln>
        </p:spPr>
        <p:txBody>
          <a:bodyPr>
            <a:spAutoFit/>
          </a:bodyPr>
          <a:lstStyle/>
          <a:p>
            <a:r>
              <a:rPr lang="en-US">
                <a:latin typeface="Perpetua" pitchFamily="18" charset="0"/>
              </a:rPr>
              <a:t>Sumerian</a:t>
            </a:r>
          </a:p>
          <a:p>
            <a:r>
              <a:rPr lang="en-US">
                <a:latin typeface="Perpetua" pitchFamily="18" charset="0"/>
              </a:rPr>
              <a:t> Society – </a:t>
            </a:r>
          </a:p>
          <a:p>
            <a:r>
              <a:rPr lang="en-US">
                <a:latin typeface="Perpetua" pitchFamily="18" charset="0"/>
              </a:rPr>
              <a:t>Fertile </a:t>
            </a:r>
          </a:p>
          <a:p>
            <a:r>
              <a:rPr lang="en-US">
                <a:latin typeface="Perpetua" pitchFamily="18" charset="0"/>
              </a:rPr>
              <a:t>Crescent </a:t>
            </a:r>
          </a:p>
          <a:p>
            <a:r>
              <a:rPr lang="en-US">
                <a:latin typeface="Perpetua" pitchFamily="18" charset="0"/>
              </a:rPr>
              <a:t>marking on</a:t>
            </a:r>
          </a:p>
          <a:p>
            <a:r>
              <a:rPr lang="en-US">
                <a:latin typeface="Perpetua" pitchFamily="18" charset="0"/>
              </a:rPr>
              <a:t> clay for counting </a:t>
            </a:r>
          </a:p>
        </p:txBody>
      </p:sp>
      <p:cxnSp>
        <p:nvCxnSpPr>
          <p:cNvPr id="13" name="Straight Connector 12"/>
          <p:cNvCxnSpPr/>
          <p:nvPr/>
        </p:nvCxnSpPr>
        <p:spPr>
          <a:xfrm>
            <a:off x="7848600" y="2743200"/>
            <a:ext cx="0" cy="762000"/>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371600" y="2895600"/>
            <a:ext cx="0" cy="76200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34828" name="TextBox 14"/>
          <p:cNvSpPr txBox="1">
            <a:spLocks noChangeArrowheads="1"/>
          </p:cNvSpPr>
          <p:nvPr/>
        </p:nvSpPr>
        <p:spPr bwMode="auto">
          <a:xfrm>
            <a:off x="7315200" y="2373313"/>
            <a:ext cx="1066800" cy="369887"/>
          </a:xfrm>
          <a:prstGeom prst="rect">
            <a:avLst/>
          </a:prstGeom>
          <a:noFill/>
          <a:ln w="9525">
            <a:noFill/>
            <a:miter lim="800000"/>
            <a:headEnd/>
            <a:tailEnd/>
          </a:ln>
        </p:spPr>
        <p:txBody>
          <a:bodyPr>
            <a:spAutoFit/>
          </a:bodyPr>
          <a:lstStyle/>
          <a:p>
            <a:r>
              <a:rPr lang="en-US">
                <a:latin typeface="Perpetua" pitchFamily="18" charset="0"/>
              </a:rPr>
              <a:t>600 AD</a:t>
            </a:r>
          </a:p>
        </p:txBody>
      </p:sp>
      <p:sp>
        <p:nvSpPr>
          <p:cNvPr id="34829" name="TextBox 15"/>
          <p:cNvSpPr txBox="1">
            <a:spLocks noChangeArrowheads="1"/>
          </p:cNvSpPr>
          <p:nvPr/>
        </p:nvSpPr>
        <p:spPr bwMode="auto">
          <a:xfrm>
            <a:off x="4953000" y="2286000"/>
            <a:ext cx="1066800" cy="646113"/>
          </a:xfrm>
          <a:prstGeom prst="rect">
            <a:avLst/>
          </a:prstGeom>
          <a:noFill/>
          <a:ln w="9525">
            <a:noFill/>
            <a:miter lim="800000"/>
            <a:headEnd/>
            <a:tailEnd/>
          </a:ln>
        </p:spPr>
        <p:txBody>
          <a:bodyPr>
            <a:spAutoFit/>
          </a:bodyPr>
          <a:lstStyle/>
          <a:p>
            <a:r>
              <a:rPr lang="en-US">
                <a:latin typeface="Perpetua" pitchFamily="18" charset="0"/>
              </a:rPr>
              <a:t>2000 BC</a:t>
            </a:r>
          </a:p>
        </p:txBody>
      </p:sp>
      <p:sp>
        <p:nvSpPr>
          <p:cNvPr id="34830" name="TextBox 16"/>
          <p:cNvSpPr txBox="1">
            <a:spLocks noChangeArrowheads="1"/>
          </p:cNvSpPr>
          <p:nvPr/>
        </p:nvSpPr>
        <p:spPr bwMode="auto">
          <a:xfrm>
            <a:off x="4495800" y="5105400"/>
            <a:ext cx="2209800" cy="1477963"/>
          </a:xfrm>
          <a:prstGeom prst="rect">
            <a:avLst/>
          </a:prstGeom>
          <a:noFill/>
          <a:ln w="9525">
            <a:noFill/>
            <a:miter lim="800000"/>
            <a:headEnd/>
            <a:tailEnd/>
          </a:ln>
        </p:spPr>
        <p:txBody>
          <a:bodyPr>
            <a:spAutoFit/>
          </a:bodyPr>
          <a:lstStyle/>
          <a:p>
            <a:r>
              <a:rPr lang="en-US">
                <a:latin typeface="Perpetua" pitchFamily="18" charset="0"/>
              </a:rPr>
              <a:t>Babylonians- </a:t>
            </a:r>
          </a:p>
          <a:p>
            <a:r>
              <a:rPr lang="en-US">
                <a:latin typeface="Perpetua" pitchFamily="18" charset="0"/>
              </a:rPr>
              <a:t>base 60 systems </a:t>
            </a:r>
          </a:p>
          <a:p>
            <a:r>
              <a:rPr lang="en-US">
                <a:latin typeface="Perpetua" pitchFamily="18" charset="0"/>
              </a:rPr>
              <a:t>still used today</a:t>
            </a:r>
          </a:p>
          <a:p>
            <a:r>
              <a:rPr lang="en-US">
                <a:latin typeface="Perpetua" pitchFamily="18" charset="0"/>
              </a:rPr>
              <a:t>in telling time and </a:t>
            </a:r>
          </a:p>
          <a:p>
            <a:r>
              <a:rPr lang="en-US">
                <a:latin typeface="Perpetua" pitchFamily="18" charset="0"/>
              </a:rPr>
              <a:t>lat/long</a:t>
            </a:r>
          </a:p>
        </p:txBody>
      </p:sp>
      <p:sp>
        <p:nvSpPr>
          <p:cNvPr id="34831" name="TextBox 17"/>
          <p:cNvSpPr txBox="1">
            <a:spLocks noChangeArrowheads="1"/>
          </p:cNvSpPr>
          <p:nvPr/>
        </p:nvSpPr>
        <p:spPr bwMode="auto">
          <a:xfrm>
            <a:off x="6629400" y="5105400"/>
            <a:ext cx="2209800" cy="1200150"/>
          </a:xfrm>
          <a:prstGeom prst="rect">
            <a:avLst/>
          </a:prstGeom>
          <a:noFill/>
          <a:ln w="9525">
            <a:noFill/>
            <a:miter lim="800000"/>
            <a:headEnd/>
            <a:tailEnd/>
          </a:ln>
        </p:spPr>
        <p:txBody>
          <a:bodyPr>
            <a:spAutoFit/>
          </a:bodyPr>
          <a:lstStyle/>
          <a:p>
            <a:r>
              <a:rPr lang="en-US">
                <a:latin typeface="Perpetua" pitchFamily="18" charset="0"/>
              </a:rPr>
              <a:t>Persian Mathematicians </a:t>
            </a:r>
          </a:p>
          <a:p>
            <a:r>
              <a:rPr lang="en-US">
                <a:latin typeface="Perpetua" pitchFamily="18" charset="0"/>
              </a:rPr>
              <a:t>use “Arabic System”</a:t>
            </a:r>
          </a:p>
        </p:txBody>
      </p:sp>
      <p:cxnSp>
        <p:nvCxnSpPr>
          <p:cNvPr id="19" name="Straight Connector 18"/>
          <p:cNvCxnSpPr/>
          <p:nvPr/>
        </p:nvCxnSpPr>
        <p:spPr>
          <a:xfrm>
            <a:off x="5486400" y="2743200"/>
            <a:ext cx="0" cy="76200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34833" name="TextBox 19"/>
          <p:cNvSpPr txBox="1">
            <a:spLocks noChangeArrowheads="1"/>
          </p:cNvSpPr>
          <p:nvPr/>
        </p:nvSpPr>
        <p:spPr bwMode="auto">
          <a:xfrm>
            <a:off x="990600" y="2286000"/>
            <a:ext cx="1066800" cy="646113"/>
          </a:xfrm>
          <a:prstGeom prst="rect">
            <a:avLst/>
          </a:prstGeom>
          <a:noFill/>
          <a:ln w="9525">
            <a:noFill/>
            <a:miter lim="800000"/>
            <a:headEnd/>
            <a:tailEnd/>
          </a:ln>
        </p:spPr>
        <p:txBody>
          <a:bodyPr>
            <a:spAutoFit/>
          </a:bodyPr>
          <a:lstStyle/>
          <a:p>
            <a:r>
              <a:rPr lang="en-US">
                <a:latin typeface="Perpetua" pitchFamily="18" charset="0"/>
              </a:rPr>
              <a:t>40,000 BC</a:t>
            </a:r>
          </a:p>
        </p:txBody>
      </p:sp>
      <p:pic>
        <p:nvPicPr>
          <p:cNvPr id="34834" name="Picture 6" descr="http://ts4.mm.bing.net/images/thumbnail.aspx?q=4815539354337419&amp;id=58d9206422d451d26c0081c63fa8161c&amp;url=http%3a%2f%2funews.utah.edu%2fwp-content%2fuploads%2fturkey_011.jpg"/>
          <p:cNvPicPr>
            <a:picLocks noChangeAspect="1" noChangeArrowheads="1"/>
          </p:cNvPicPr>
          <p:nvPr/>
        </p:nvPicPr>
        <p:blipFill>
          <a:blip r:embed="rId4" cstate="print"/>
          <a:srcRect/>
          <a:stretch>
            <a:fillRect/>
          </a:stretch>
        </p:blipFill>
        <p:spPr bwMode="auto">
          <a:xfrm rot="-5600588">
            <a:off x="506413" y="3917950"/>
            <a:ext cx="1670050" cy="1216025"/>
          </a:xfrm>
          <a:prstGeom prst="rect">
            <a:avLst/>
          </a:prstGeom>
          <a:noFill/>
          <a:ln w="9525">
            <a:noFill/>
            <a:miter lim="800000"/>
            <a:headEnd/>
            <a:tailEnd/>
          </a:ln>
        </p:spPr>
      </p:pic>
      <p:sp>
        <p:nvSpPr>
          <p:cNvPr id="34835" name="TextBox 21"/>
          <p:cNvSpPr txBox="1">
            <a:spLocks noChangeArrowheads="1"/>
          </p:cNvSpPr>
          <p:nvPr/>
        </p:nvSpPr>
        <p:spPr bwMode="auto">
          <a:xfrm>
            <a:off x="228600" y="5649913"/>
            <a:ext cx="2209800" cy="369887"/>
          </a:xfrm>
          <a:prstGeom prst="rect">
            <a:avLst/>
          </a:prstGeom>
          <a:noFill/>
          <a:ln w="9525">
            <a:noFill/>
            <a:miter lim="800000"/>
            <a:headEnd/>
            <a:tailEnd/>
          </a:ln>
        </p:spPr>
        <p:txBody>
          <a:bodyPr>
            <a:spAutoFit/>
          </a:bodyPr>
          <a:lstStyle/>
          <a:p>
            <a:r>
              <a:rPr lang="en-US">
                <a:latin typeface="Perpetua" pitchFamily="18" charset="0"/>
              </a:rPr>
              <a:t>Notches in bones</a:t>
            </a:r>
          </a:p>
        </p:txBody>
      </p:sp>
      <p:pic>
        <p:nvPicPr>
          <p:cNvPr id="34836" name="Picture 8" descr="http://ts2.mm.bing.net/images/thumbnail.aspx?q=4674879189418949&amp;id=63e5e903d87ca112593564329447780e&amp;url=http%3a%2f%2flibrary.thinkquest.org%2f05aug%2f01951%2fimages%2fcontent%2fbabylonia_nos.jpg"/>
          <p:cNvPicPr>
            <a:picLocks noChangeAspect="1" noChangeArrowheads="1"/>
          </p:cNvPicPr>
          <p:nvPr/>
        </p:nvPicPr>
        <p:blipFill>
          <a:blip r:embed="rId5" cstate="print"/>
          <a:srcRect/>
          <a:stretch>
            <a:fillRect/>
          </a:stretch>
        </p:blipFill>
        <p:spPr bwMode="auto">
          <a:xfrm>
            <a:off x="4724400" y="3581400"/>
            <a:ext cx="1879600" cy="1171575"/>
          </a:xfrm>
          <a:prstGeom prst="rect">
            <a:avLst/>
          </a:prstGeom>
          <a:noFill/>
          <a:ln w="9525">
            <a:noFill/>
            <a:miter lim="800000"/>
            <a:headEnd/>
            <a:tailEnd/>
          </a:ln>
        </p:spPr>
      </p:pic>
      <p:pic>
        <p:nvPicPr>
          <p:cNvPr id="34837" name="Picture 10" descr="http://ts3.mm.bing.net/images/thumbnail.aspx?q=4899312698458822&amp;id=4dd17b2f4a30acebc3749070178e23a3&amp;url=http%3a%2f%2ftmp.kiwix.org%3a4201%2fI%2f180px_EgyptphoneKeypad.jpg"/>
          <p:cNvPicPr>
            <a:picLocks noChangeAspect="1" noChangeArrowheads="1"/>
          </p:cNvPicPr>
          <p:nvPr/>
        </p:nvPicPr>
        <p:blipFill>
          <a:blip r:embed="rId6" cstate="print"/>
          <a:srcRect/>
          <a:stretch>
            <a:fillRect/>
          </a:stretch>
        </p:blipFill>
        <p:spPr bwMode="auto">
          <a:xfrm>
            <a:off x="7086600" y="3352800"/>
            <a:ext cx="1524000" cy="1514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609600" y="228600"/>
            <a:ext cx="7772400" cy="1143000"/>
          </a:xfrm>
        </p:spPr>
        <p:txBody>
          <a:bodyPr/>
          <a:lstStyle/>
          <a:p>
            <a:pPr algn="ctr" eaLnBrk="1" hangingPunct="1"/>
            <a:r>
              <a:rPr lang="en-US" smtClean="0"/>
              <a:t>Cardinal Principle </a:t>
            </a:r>
          </a:p>
        </p:txBody>
      </p:sp>
      <p:pic>
        <p:nvPicPr>
          <p:cNvPr id="35843" name="Picture 2" descr="http://greatkidpix.files.wordpress.com/2010/04/portrait-claire-geniveve-3-years-old.jpg"/>
          <p:cNvPicPr>
            <a:picLocks noChangeAspect="1" noChangeArrowheads="1"/>
          </p:cNvPicPr>
          <p:nvPr/>
        </p:nvPicPr>
        <p:blipFill>
          <a:blip r:embed="rId2" cstate="print"/>
          <a:srcRect/>
          <a:stretch>
            <a:fillRect/>
          </a:stretch>
        </p:blipFill>
        <p:spPr bwMode="auto">
          <a:xfrm>
            <a:off x="3657600" y="4984750"/>
            <a:ext cx="1981200" cy="1458913"/>
          </a:xfrm>
          <a:prstGeom prst="rect">
            <a:avLst/>
          </a:prstGeom>
          <a:noFill/>
          <a:ln w="9525">
            <a:noFill/>
            <a:miter lim="800000"/>
            <a:headEnd/>
            <a:tailEnd/>
          </a:ln>
        </p:spPr>
      </p:pic>
      <p:pic>
        <p:nvPicPr>
          <p:cNvPr id="35844" name="Picture 4" descr="http://images.mirror.co.uk/upl/m4/apr2009/1/4/29-04-09-image-3-487170365.jpg"/>
          <p:cNvPicPr>
            <a:picLocks noChangeAspect="1" noChangeArrowheads="1"/>
          </p:cNvPicPr>
          <p:nvPr/>
        </p:nvPicPr>
        <p:blipFill>
          <a:blip r:embed="rId3" cstate="print"/>
          <a:srcRect/>
          <a:stretch>
            <a:fillRect/>
          </a:stretch>
        </p:blipFill>
        <p:spPr bwMode="auto">
          <a:xfrm>
            <a:off x="685800" y="5180013"/>
            <a:ext cx="1447800" cy="1296987"/>
          </a:xfrm>
          <a:prstGeom prst="rect">
            <a:avLst/>
          </a:prstGeom>
          <a:noFill/>
          <a:ln w="9525">
            <a:noFill/>
            <a:miter lim="800000"/>
            <a:headEnd/>
            <a:tailEnd/>
          </a:ln>
        </p:spPr>
      </p:pic>
      <p:pic>
        <p:nvPicPr>
          <p:cNvPr id="35845" name="Picture 6" descr="http://ts1.mm.bing.net/images/thumbnail.aspx?q=4660783094825452&amp;id=a6e53e38222ae53c09e4e3e66f33678d&amp;url=http%3a%2f%2fwww.dreamstime.com%2fadorable-four-year-old-boy-at-preschool-thumb80819.jpg"/>
          <p:cNvPicPr>
            <a:picLocks noChangeAspect="1" noChangeArrowheads="1"/>
          </p:cNvPicPr>
          <p:nvPr/>
        </p:nvPicPr>
        <p:blipFill>
          <a:blip r:embed="rId4" cstate="print"/>
          <a:srcRect/>
          <a:stretch>
            <a:fillRect/>
          </a:stretch>
        </p:blipFill>
        <p:spPr bwMode="auto">
          <a:xfrm>
            <a:off x="6934200" y="4876800"/>
            <a:ext cx="1066800" cy="1600200"/>
          </a:xfrm>
          <a:prstGeom prst="rect">
            <a:avLst/>
          </a:prstGeom>
          <a:noFill/>
          <a:ln w="9525">
            <a:noFill/>
            <a:miter lim="800000"/>
            <a:headEnd/>
            <a:tailEnd/>
          </a:ln>
        </p:spPr>
      </p:pic>
      <p:sp>
        <p:nvSpPr>
          <p:cNvPr id="35846" name="TextBox 6"/>
          <p:cNvSpPr txBox="1">
            <a:spLocks noChangeArrowheads="1"/>
          </p:cNvSpPr>
          <p:nvPr/>
        </p:nvSpPr>
        <p:spPr bwMode="auto">
          <a:xfrm>
            <a:off x="533400" y="1447800"/>
            <a:ext cx="1600200" cy="369888"/>
          </a:xfrm>
          <a:prstGeom prst="rect">
            <a:avLst/>
          </a:prstGeom>
          <a:noFill/>
          <a:ln w="9525">
            <a:noFill/>
            <a:miter lim="800000"/>
            <a:headEnd/>
            <a:tailEnd/>
          </a:ln>
        </p:spPr>
        <p:txBody>
          <a:bodyPr>
            <a:spAutoFit/>
          </a:bodyPr>
          <a:lstStyle/>
          <a:p>
            <a:r>
              <a:rPr lang="en-US">
                <a:latin typeface="Perpetua" pitchFamily="18" charset="0"/>
              </a:rPr>
              <a:t>30 months </a:t>
            </a:r>
          </a:p>
        </p:txBody>
      </p:sp>
      <p:sp>
        <p:nvSpPr>
          <p:cNvPr id="35847" name="TextBox 7"/>
          <p:cNvSpPr txBox="1">
            <a:spLocks noChangeArrowheads="1"/>
          </p:cNvSpPr>
          <p:nvPr/>
        </p:nvSpPr>
        <p:spPr bwMode="auto">
          <a:xfrm>
            <a:off x="3810000" y="1447800"/>
            <a:ext cx="1600200" cy="369888"/>
          </a:xfrm>
          <a:prstGeom prst="rect">
            <a:avLst/>
          </a:prstGeom>
          <a:noFill/>
          <a:ln w="9525">
            <a:noFill/>
            <a:miter lim="800000"/>
            <a:headEnd/>
            <a:tailEnd/>
          </a:ln>
        </p:spPr>
        <p:txBody>
          <a:bodyPr>
            <a:spAutoFit/>
          </a:bodyPr>
          <a:lstStyle/>
          <a:p>
            <a:r>
              <a:rPr lang="en-US">
                <a:latin typeface="Perpetua" pitchFamily="18" charset="0"/>
              </a:rPr>
              <a:t>3 years </a:t>
            </a:r>
          </a:p>
        </p:txBody>
      </p:sp>
      <p:sp>
        <p:nvSpPr>
          <p:cNvPr id="35848" name="TextBox 8"/>
          <p:cNvSpPr txBox="1">
            <a:spLocks noChangeArrowheads="1"/>
          </p:cNvSpPr>
          <p:nvPr/>
        </p:nvSpPr>
        <p:spPr bwMode="auto">
          <a:xfrm>
            <a:off x="6781800" y="1447800"/>
            <a:ext cx="1600200" cy="369888"/>
          </a:xfrm>
          <a:prstGeom prst="rect">
            <a:avLst/>
          </a:prstGeom>
          <a:noFill/>
          <a:ln w="9525">
            <a:noFill/>
            <a:miter lim="800000"/>
            <a:headEnd/>
            <a:tailEnd/>
          </a:ln>
        </p:spPr>
        <p:txBody>
          <a:bodyPr>
            <a:spAutoFit/>
          </a:bodyPr>
          <a:lstStyle/>
          <a:p>
            <a:r>
              <a:rPr lang="en-US">
                <a:latin typeface="Perpetua" pitchFamily="18" charset="0"/>
              </a:rPr>
              <a:t>5  years </a:t>
            </a:r>
          </a:p>
        </p:txBody>
      </p:sp>
      <p:sp>
        <p:nvSpPr>
          <p:cNvPr id="10" name="Oval 9"/>
          <p:cNvSpPr/>
          <p:nvPr/>
        </p:nvSpPr>
        <p:spPr>
          <a:xfrm>
            <a:off x="381000" y="1905000"/>
            <a:ext cx="2133600" cy="2590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002060"/>
                </a:solidFill>
              </a:rPr>
              <a:t>-witness counting many time </a:t>
            </a:r>
          </a:p>
          <a:p>
            <a:pPr algn="ctr" fontAlgn="auto">
              <a:spcBef>
                <a:spcPts val="0"/>
              </a:spcBef>
              <a:spcAft>
                <a:spcPts val="0"/>
              </a:spcAft>
              <a:defRPr/>
            </a:pPr>
            <a:r>
              <a:rPr lang="en-US" dirty="0">
                <a:solidFill>
                  <a:srgbClr val="002060"/>
                </a:solidFill>
              </a:rPr>
              <a:t>- counting becomes abstract </a:t>
            </a:r>
          </a:p>
        </p:txBody>
      </p:sp>
      <p:sp>
        <p:nvSpPr>
          <p:cNvPr id="12" name="Oval 11"/>
          <p:cNvSpPr/>
          <p:nvPr/>
        </p:nvSpPr>
        <p:spPr>
          <a:xfrm>
            <a:off x="3505200" y="1981200"/>
            <a:ext cx="2057400" cy="2743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002060"/>
                </a:solidFill>
              </a:rPr>
              <a:t>-answer “how many” questions </a:t>
            </a:r>
          </a:p>
          <a:p>
            <a:pPr algn="ctr" fontAlgn="auto">
              <a:spcBef>
                <a:spcPts val="0"/>
              </a:spcBef>
              <a:spcAft>
                <a:spcPts val="0"/>
              </a:spcAft>
              <a:defRPr/>
            </a:pPr>
            <a:r>
              <a:rPr lang="en-US" dirty="0">
                <a:solidFill>
                  <a:srgbClr val="002060"/>
                </a:solidFill>
              </a:rPr>
              <a:t>-distinguish various adjectives (separate number from shape, size) </a:t>
            </a:r>
          </a:p>
        </p:txBody>
      </p:sp>
      <p:sp>
        <p:nvSpPr>
          <p:cNvPr id="13" name="Oval 12"/>
          <p:cNvSpPr/>
          <p:nvPr/>
        </p:nvSpPr>
        <p:spPr>
          <a:xfrm>
            <a:off x="6248400" y="1981200"/>
            <a:ext cx="2133600" cy="2743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002060"/>
                </a:solidFill>
              </a:rPr>
              <a:t>-one-to-one correspondence</a:t>
            </a:r>
          </a:p>
          <a:p>
            <a:pPr algn="ctr" fontAlgn="auto">
              <a:spcBef>
                <a:spcPts val="0"/>
              </a:spcBef>
              <a:spcAft>
                <a:spcPts val="0"/>
              </a:spcAft>
              <a:defRPr/>
            </a:pPr>
            <a:r>
              <a:rPr lang="en-US" dirty="0">
                <a:solidFill>
                  <a:srgbClr val="002060"/>
                </a:solidFill>
              </a:rPr>
              <a:t>-last number in counting sequence is the total number in the collection  </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smtClean="0"/>
              <a:t>Cardinal Principle </a:t>
            </a:r>
          </a:p>
        </p:txBody>
      </p:sp>
      <p:sp>
        <p:nvSpPr>
          <p:cNvPr id="3" name="Content Placeholder 2"/>
          <p:cNvSpPr>
            <a:spLocks noGrp="1"/>
          </p:cNvSpPr>
          <p:nvPr>
            <p:ph sz="quarter" idx="1"/>
          </p:nvPr>
        </p:nvSpPr>
        <p:spPr/>
        <p:txBody>
          <a:bodyPr>
            <a:normAutofit fontScale="92500" lnSpcReduction="10000"/>
          </a:bodyPr>
          <a:lstStyle/>
          <a:p>
            <a:pPr marL="274320" indent="-274320" eaLnBrk="1" fontAlgn="auto" hangingPunct="1">
              <a:spcBef>
                <a:spcPts val="580"/>
              </a:spcBef>
              <a:spcAft>
                <a:spcPts val="0"/>
              </a:spcAft>
              <a:buFont typeface="Wingdings 2"/>
              <a:buNone/>
              <a:defRPr/>
            </a:pPr>
            <a:r>
              <a:rPr lang="en-US" dirty="0" smtClean="0"/>
              <a:t>Recognizing that the last number in a sequence is the number of objects in the collection.</a:t>
            </a:r>
          </a:p>
          <a:p>
            <a:pPr marL="274320" indent="-274320" eaLnBrk="1" fontAlgn="auto" hangingPunct="1">
              <a:spcBef>
                <a:spcPts val="580"/>
              </a:spcBef>
              <a:spcAft>
                <a:spcPts val="0"/>
              </a:spcAft>
              <a:buFont typeface="Wingdings 2"/>
              <a:buNone/>
              <a:defRPr/>
            </a:pPr>
            <a:endParaRPr lang="en-US" dirty="0" smtClean="0"/>
          </a:p>
          <a:p>
            <a:pPr marL="274320" indent="-274320" eaLnBrk="1" fontAlgn="auto" hangingPunct="1">
              <a:spcBef>
                <a:spcPts val="580"/>
              </a:spcBef>
              <a:spcAft>
                <a:spcPts val="0"/>
              </a:spcAft>
              <a:buFont typeface="Wingdings 2"/>
              <a:buNone/>
              <a:defRPr/>
            </a:pPr>
            <a:endParaRPr lang="en-US" dirty="0" smtClean="0"/>
          </a:p>
          <a:p>
            <a:pPr marL="274320" indent="-274320" eaLnBrk="1" fontAlgn="auto" hangingPunct="1">
              <a:spcBef>
                <a:spcPts val="580"/>
              </a:spcBef>
              <a:spcAft>
                <a:spcPts val="0"/>
              </a:spcAft>
              <a:buFont typeface="Wingdings 2"/>
              <a:buNone/>
              <a:defRPr/>
            </a:pPr>
            <a:endParaRPr lang="en-US" dirty="0" smtClean="0"/>
          </a:p>
          <a:p>
            <a:pPr marL="274320" indent="-274320" eaLnBrk="1" fontAlgn="auto" hangingPunct="1">
              <a:spcBef>
                <a:spcPts val="580"/>
              </a:spcBef>
              <a:spcAft>
                <a:spcPts val="0"/>
              </a:spcAft>
              <a:buFont typeface="Wingdings 2"/>
              <a:buNone/>
              <a:defRPr/>
            </a:pPr>
            <a:endParaRPr lang="en-US" dirty="0" smtClean="0"/>
          </a:p>
          <a:p>
            <a:pPr marL="274320" indent="-274320" eaLnBrk="1" fontAlgn="auto" hangingPunct="1">
              <a:spcBef>
                <a:spcPts val="580"/>
              </a:spcBef>
              <a:spcAft>
                <a:spcPts val="0"/>
              </a:spcAft>
              <a:buFont typeface="Wingdings 2"/>
              <a:buNone/>
              <a:defRPr/>
            </a:pPr>
            <a:endParaRPr lang="en-US" dirty="0" smtClean="0"/>
          </a:p>
          <a:p>
            <a:pPr marL="274320" indent="-274320" eaLnBrk="1" fontAlgn="auto" hangingPunct="1">
              <a:spcBef>
                <a:spcPts val="580"/>
              </a:spcBef>
              <a:spcAft>
                <a:spcPts val="0"/>
              </a:spcAft>
              <a:buFont typeface="Wingdings 2"/>
              <a:buNone/>
              <a:defRPr/>
            </a:pPr>
            <a:endParaRPr lang="en-US" dirty="0" smtClean="0"/>
          </a:p>
          <a:p>
            <a:pPr marL="274320" indent="-274320" eaLnBrk="1" fontAlgn="auto" hangingPunct="1">
              <a:spcBef>
                <a:spcPts val="580"/>
              </a:spcBef>
              <a:spcAft>
                <a:spcPts val="0"/>
              </a:spcAft>
              <a:buFont typeface="Wingdings 2"/>
              <a:buNone/>
              <a:defRPr/>
            </a:pPr>
            <a:endParaRPr lang="en-US" dirty="0" smtClean="0"/>
          </a:p>
          <a:p>
            <a:pPr marL="274320" indent="-274320" eaLnBrk="1" fontAlgn="auto" hangingPunct="1">
              <a:spcBef>
                <a:spcPts val="580"/>
              </a:spcBef>
              <a:spcAft>
                <a:spcPts val="0"/>
              </a:spcAft>
              <a:buFont typeface="Wingdings 2"/>
              <a:buNone/>
              <a:defRPr/>
            </a:pPr>
            <a:r>
              <a:rPr lang="en-US" dirty="0" smtClean="0"/>
              <a:t>Children who do not attain the cardinal principle will be delayed in their ability to add and subtract. </a:t>
            </a:r>
            <a:endParaRPr lang="en-US" dirty="0"/>
          </a:p>
        </p:txBody>
      </p:sp>
      <p:pic>
        <p:nvPicPr>
          <p:cNvPr id="36868" name="Picture 2" descr="http://schoolweb.psdschools.org/dunn/Math%20Bookmarks/images/counting.gif"/>
          <p:cNvPicPr>
            <a:picLocks noChangeAspect="1" noChangeArrowheads="1"/>
          </p:cNvPicPr>
          <p:nvPr/>
        </p:nvPicPr>
        <p:blipFill>
          <a:blip r:embed="rId2" cstate="print"/>
          <a:srcRect/>
          <a:stretch>
            <a:fillRect/>
          </a:stretch>
        </p:blipFill>
        <p:spPr bwMode="auto">
          <a:xfrm>
            <a:off x="1905000" y="2133600"/>
            <a:ext cx="4752975" cy="29067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US" smtClean="0"/>
              <a:t>Digit Span Memory </a:t>
            </a:r>
          </a:p>
        </p:txBody>
      </p:sp>
      <p:sp>
        <p:nvSpPr>
          <p:cNvPr id="4" name="Rectangle 3"/>
          <p:cNvSpPr/>
          <p:nvPr/>
        </p:nvSpPr>
        <p:spPr>
          <a:xfrm>
            <a:off x="1219200" y="1600200"/>
            <a:ext cx="6301982" cy="923330"/>
          </a:xfrm>
          <a:prstGeom prst="rect">
            <a:avLst/>
          </a:prstGeom>
          <a:noFill/>
        </p:spPr>
        <p:txBody>
          <a:bodyPr wrap="none">
            <a:spAutoFit/>
          </a:bodyPr>
          <a:lstStyle/>
          <a:p>
            <a:pPr algn="ctr" fontAlgn="auto">
              <a:spcBef>
                <a:spcPts val="0"/>
              </a:spcBef>
              <a:spcAft>
                <a:spcPts val="0"/>
              </a:spcAft>
              <a:defRPr/>
            </a:pPr>
            <a:r>
              <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cs typeface="+mn-cs"/>
              </a:rPr>
              <a:t>7, 5, 9, 11, 8, 3, 7, 2</a:t>
            </a:r>
          </a:p>
        </p:txBody>
      </p:sp>
      <p:pic>
        <p:nvPicPr>
          <p:cNvPr id="80898" name="Picture 2" descr="http://ts3.mm.bing.net/images/thumbnail.aspx?q=4925494811559606&amp;id=c165b5e32ec9e7e43a3b418f7a082723&amp;url=http%3a%2f%2fwww.flag-wallpapers.com%2fbulkupload%2fflagwallpapers%2fUK%2fengland-flag.jpg"/>
          <p:cNvPicPr>
            <a:picLocks noChangeAspect="1" noChangeArrowheads="1"/>
          </p:cNvPicPr>
          <p:nvPr/>
        </p:nvPicPr>
        <p:blipFill>
          <a:blip r:embed="rId3" cstate="print"/>
          <a:srcRect/>
          <a:stretch>
            <a:fillRect/>
          </a:stretch>
        </p:blipFill>
        <p:spPr bwMode="auto">
          <a:xfrm>
            <a:off x="838200" y="2971800"/>
            <a:ext cx="2857500" cy="2143125"/>
          </a:xfrm>
          <a:prstGeom prst="rect">
            <a:avLst/>
          </a:prstGeom>
          <a:noFill/>
          <a:ln w="9525">
            <a:noFill/>
            <a:miter lim="800000"/>
            <a:headEnd/>
            <a:tailEnd/>
          </a:ln>
        </p:spPr>
      </p:pic>
      <p:pic>
        <p:nvPicPr>
          <p:cNvPr id="80900" name="Picture 4" descr="http://ts1.mm.bing.net/images/thumbnail.aspx?q=4843430880936444&amp;id=4620131b61c90ba54168627023b02104&amp;url=http%3a%2f%2fwww.scientiaweb.com%2fwp-content%2fuploads%2f2011%2f03%2fChina_Flag.jpg"/>
          <p:cNvPicPr>
            <a:picLocks noChangeAspect="1" noChangeArrowheads="1"/>
          </p:cNvPicPr>
          <p:nvPr/>
        </p:nvPicPr>
        <p:blipFill>
          <a:blip r:embed="rId4" cstate="print"/>
          <a:srcRect/>
          <a:stretch>
            <a:fillRect/>
          </a:stretch>
        </p:blipFill>
        <p:spPr bwMode="auto">
          <a:xfrm>
            <a:off x="4876800" y="2971800"/>
            <a:ext cx="2857500" cy="2133600"/>
          </a:xfrm>
          <a:prstGeom prst="rect">
            <a:avLst/>
          </a:prstGeom>
          <a:noFill/>
          <a:ln w="9525">
            <a:noFill/>
            <a:miter lim="800000"/>
            <a:headEnd/>
            <a:tailEnd/>
          </a:ln>
        </p:spPr>
      </p:pic>
      <p:sp>
        <p:nvSpPr>
          <p:cNvPr id="8" name="TextBox 7"/>
          <p:cNvSpPr txBox="1">
            <a:spLocks noChangeArrowheads="1"/>
          </p:cNvSpPr>
          <p:nvPr/>
        </p:nvSpPr>
        <p:spPr bwMode="auto">
          <a:xfrm>
            <a:off x="762000" y="5334000"/>
            <a:ext cx="3200400" cy="646113"/>
          </a:xfrm>
          <a:prstGeom prst="rect">
            <a:avLst/>
          </a:prstGeom>
          <a:noFill/>
          <a:ln w="9525">
            <a:noFill/>
            <a:miter lim="800000"/>
            <a:headEnd/>
            <a:tailEnd/>
          </a:ln>
        </p:spPr>
        <p:txBody>
          <a:bodyPr>
            <a:spAutoFit/>
          </a:bodyPr>
          <a:lstStyle/>
          <a:p>
            <a:r>
              <a:rPr lang="en-US">
                <a:latin typeface="Perpetua" pitchFamily="18" charset="0"/>
              </a:rPr>
              <a:t>English speakers get about 4-5</a:t>
            </a:r>
          </a:p>
        </p:txBody>
      </p:sp>
      <p:sp>
        <p:nvSpPr>
          <p:cNvPr id="9" name="TextBox 8"/>
          <p:cNvSpPr txBox="1">
            <a:spLocks noChangeArrowheads="1"/>
          </p:cNvSpPr>
          <p:nvPr/>
        </p:nvSpPr>
        <p:spPr bwMode="auto">
          <a:xfrm>
            <a:off x="4724400" y="5410200"/>
            <a:ext cx="3200400" cy="646113"/>
          </a:xfrm>
          <a:prstGeom prst="rect">
            <a:avLst/>
          </a:prstGeom>
          <a:noFill/>
          <a:ln w="9525">
            <a:noFill/>
            <a:miter lim="800000"/>
            <a:headEnd/>
            <a:tailEnd/>
          </a:ln>
        </p:spPr>
        <p:txBody>
          <a:bodyPr>
            <a:spAutoFit/>
          </a:bodyPr>
          <a:lstStyle/>
          <a:p>
            <a:r>
              <a:rPr lang="en-US">
                <a:latin typeface="Perpetua" pitchFamily="18" charset="0"/>
              </a:rPr>
              <a:t>Native Chinese speakers recall all of the numbers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nodeType="clickEffect">
                                  <p:stCondLst>
                                    <p:cond delay="0"/>
                                  </p:stCondLst>
                                  <p:childTnLst>
                                    <p:anim calcmode="lin" valueType="num">
                                      <p:cBhvr additive="base">
                                        <p:cTn id="13" dur="500"/>
                                        <p:tgtEl>
                                          <p:spTgt spid="4"/>
                                        </p:tgtEl>
                                        <p:attrNameLst>
                                          <p:attrName>ppt_x</p:attrName>
                                        </p:attrNameLst>
                                      </p:cBhvr>
                                      <p:tavLst>
                                        <p:tav tm="0">
                                          <p:val>
                                            <p:strVal val="ppt_x"/>
                                          </p:val>
                                        </p:tav>
                                        <p:tav tm="100000">
                                          <p:val>
                                            <p:strVal val="ppt_x"/>
                                          </p:val>
                                        </p:tav>
                                      </p:tavLst>
                                    </p:anim>
                                    <p:anim calcmode="lin" valueType="num">
                                      <p:cBhvr additive="base">
                                        <p:cTn id="14" dur="500"/>
                                        <p:tgtEl>
                                          <p:spTgt spid="4"/>
                                        </p:tgtEl>
                                        <p:attrNameLst>
                                          <p:attrName>ppt_y</p:attrName>
                                        </p:attrNameLst>
                                      </p:cBhvr>
                                      <p:tavLst>
                                        <p:tav tm="0">
                                          <p:val>
                                            <p:strVal val="ppt_y"/>
                                          </p:val>
                                        </p:tav>
                                        <p:tav tm="100000">
                                          <p:val>
                                            <p:strVal val="1+ppt_h/2"/>
                                          </p:val>
                                        </p:tav>
                                      </p:tavLst>
                                    </p:anim>
                                    <p:set>
                                      <p:cBhvr>
                                        <p:cTn id="15" dur="1" fill="hold">
                                          <p:stCondLst>
                                            <p:cond delay="499"/>
                                          </p:stCondLst>
                                        </p:cTn>
                                        <p:tgtEl>
                                          <p:spTgt spid="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nodeType="clickEffect">
                                  <p:stCondLst>
                                    <p:cond delay="0"/>
                                  </p:stCondLst>
                                  <p:childTnLst>
                                    <p:set>
                                      <p:cBhvr>
                                        <p:cTn id="19" dur="1" fill="hold">
                                          <p:stCondLst>
                                            <p:cond delay="0"/>
                                          </p:stCondLst>
                                        </p:cTn>
                                        <p:tgtEl>
                                          <p:spTgt spid="80898"/>
                                        </p:tgtEl>
                                        <p:attrNameLst>
                                          <p:attrName>style.visibility</p:attrName>
                                        </p:attrNameLst>
                                      </p:cBhvr>
                                      <p:to>
                                        <p:strVal val="visible"/>
                                      </p:to>
                                    </p:set>
                                    <p:animScale>
                                      <p:cBhvr>
                                        <p:cTn id="20" dur="1000" decel="50000" fill="hold">
                                          <p:stCondLst>
                                            <p:cond delay="0"/>
                                          </p:stCondLst>
                                        </p:cTn>
                                        <p:tgtEl>
                                          <p:spTgt spid="808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0898"/>
                                        </p:tgtEl>
                                        <p:attrNameLst>
                                          <p:attrName>ppt_x</p:attrName>
                                          <p:attrName>ppt_y</p:attrName>
                                        </p:attrNameLst>
                                      </p:cBhvr>
                                    </p:animMotion>
                                    <p:animEffect transition="in" filter="fade">
                                      <p:cBhvr>
                                        <p:cTn id="22" dur="1000"/>
                                        <p:tgtEl>
                                          <p:spTgt spid="80898"/>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Scale>
                                      <p:cBhvr>
                                        <p:cTn id="2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8"/>
                                        </p:tgtEl>
                                        <p:attrNameLst>
                                          <p:attrName>ppt_x</p:attrName>
                                          <p:attrName>ppt_y</p:attrName>
                                        </p:attrNameLst>
                                      </p:cBhvr>
                                    </p:animMotion>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nodeType="clickEffect">
                                  <p:stCondLst>
                                    <p:cond delay="0"/>
                                  </p:stCondLst>
                                  <p:childTnLst>
                                    <p:set>
                                      <p:cBhvr>
                                        <p:cTn id="31" dur="1" fill="hold">
                                          <p:stCondLst>
                                            <p:cond delay="0"/>
                                          </p:stCondLst>
                                        </p:cTn>
                                        <p:tgtEl>
                                          <p:spTgt spid="80900"/>
                                        </p:tgtEl>
                                        <p:attrNameLst>
                                          <p:attrName>style.visibility</p:attrName>
                                        </p:attrNameLst>
                                      </p:cBhvr>
                                      <p:to>
                                        <p:strVal val="visible"/>
                                      </p:to>
                                    </p:set>
                                    <p:animScale>
                                      <p:cBhvr>
                                        <p:cTn id="32" dur="1000" decel="50000" fill="hold">
                                          <p:stCondLst>
                                            <p:cond delay="0"/>
                                          </p:stCondLst>
                                        </p:cTn>
                                        <p:tgtEl>
                                          <p:spTgt spid="809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80900"/>
                                        </p:tgtEl>
                                        <p:attrNameLst>
                                          <p:attrName>ppt_x</p:attrName>
                                          <p:attrName>ppt_y</p:attrName>
                                        </p:attrNameLst>
                                      </p:cBhvr>
                                    </p:animMotion>
                                    <p:animEffect transition="in" filter="fade">
                                      <p:cBhvr>
                                        <p:cTn id="34" dur="1000"/>
                                        <p:tgtEl>
                                          <p:spTgt spid="80900"/>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Scale>
                                      <p:cBhvr>
                                        <p:cTn id="3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9"/>
                                        </p:tgtEl>
                                        <p:attrNameLst>
                                          <p:attrName>ppt_x</p:attrName>
                                          <p:attrName>ppt_y</p:attrName>
                                        </p:attrNameLst>
                                      </p:cBhvr>
                                    </p:animMotion>
                                    <p:animEffect transition="in" filter="fade">
                                      <p:cBhvr>
                                        <p:cTn id="3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smtClean="0"/>
              <a:t>Digit Span </a:t>
            </a:r>
          </a:p>
        </p:txBody>
      </p:sp>
      <p:sp>
        <p:nvSpPr>
          <p:cNvPr id="4" name="Rectangle 3"/>
          <p:cNvSpPr/>
          <p:nvPr/>
        </p:nvSpPr>
        <p:spPr>
          <a:xfrm>
            <a:off x="1066800" y="1981200"/>
            <a:ext cx="6400800" cy="381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dirty="0">
                <a:solidFill>
                  <a:srgbClr val="002060"/>
                </a:solidFill>
              </a:rPr>
              <a:t>The magical number of seven items, long considered the fixed span of working memory, is just the standard span for Western adults. The capacity of working memory appears to be affected by culture and training.-Sousa</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US" smtClean="0"/>
              <a:t>English makes counting harder </a:t>
            </a:r>
          </a:p>
        </p:txBody>
      </p:sp>
      <p:graphicFrame>
        <p:nvGraphicFramePr>
          <p:cNvPr id="4" name="Diagram 3"/>
          <p:cNvGraphicFramePr/>
          <p:nvPr/>
        </p:nvGraphicFramePr>
        <p:xfrm>
          <a:off x="685800" y="1397000"/>
          <a:ext cx="79248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US" smtClean="0"/>
              <a:t>Mental Number line </a:t>
            </a:r>
          </a:p>
        </p:txBody>
      </p:sp>
      <p:cxnSp>
        <p:nvCxnSpPr>
          <p:cNvPr id="6" name="Straight Connector 5"/>
          <p:cNvCxnSpPr/>
          <p:nvPr/>
        </p:nvCxnSpPr>
        <p:spPr>
          <a:xfrm>
            <a:off x="685800" y="2133600"/>
            <a:ext cx="7848600"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40964" name="TextBox 6"/>
          <p:cNvSpPr txBox="1">
            <a:spLocks noChangeArrowheads="1"/>
          </p:cNvSpPr>
          <p:nvPr/>
        </p:nvSpPr>
        <p:spPr bwMode="auto">
          <a:xfrm>
            <a:off x="914400" y="1382713"/>
            <a:ext cx="2286000" cy="369887"/>
          </a:xfrm>
          <a:prstGeom prst="rect">
            <a:avLst/>
          </a:prstGeom>
          <a:noFill/>
          <a:ln w="9525">
            <a:noFill/>
            <a:miter lim="800000"/>
            <a:headEnd/>
            <a:tailEnd/>
          </a:ln>
        </p:spPr>
        <p:txBody>
          <a:bodyPr>
            <a:spAutoFit/>
          </a:bodyPr>
          <a:lstStyle/>
          <a:p>
            <a:r>
              <a:rPr lang="en-US">
                <a:latin typeface="Perpetua" pitchFamily="18" charset="0"/>
              </a:rPr>
              <a:t>typical number line </a:t>
            </a:r>
          </a:p>
        </p:txBody>
      </p:sp>
      <p:cxnSp>
        <p:nvCxnSpPr>
          <p:cNvPr id="9" name="Straight Connector 8"/>
          <p:cNvCxnSpPr/>
          <p:nvPr/>
        </p:nvCxnSpPr>
        <p:spPr>
          <a:xfrm>
            <a:off x="39624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432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1336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5240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144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7912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3528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4008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0104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5720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1816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5438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077200" y="19050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40978" name="TextBox 22"/>
          <p:cNvSpPr txBox="1">
            <a:spLocks noChangeArrowheads="1"/>
          </p:cNvSpPr>
          <p:nvPr/>
        </p:nvSpPr>
        <p:spPr bwMode="auto">
          <a:xfrm>
            <a:off x="457200" y="2819400"/>
            <a:ext cx="8153400" cy="369888"/>
          </a:xfrm>
          <a:prstGeom prst="rect">
            <a:avLst/>
          </a:prstGeom>
          <a:noFill/>
          <a:ln w="9525">
            <a:noFill/>
            <a:miter lim="800000"/>
            <a:headEnd/>
            <a:tailEnd/>
          </a:ln>
        </p:spPr>
        <p:txBody>
          <a:bodyPr>
            <a:spAutoFit/>
          </a:bodyPr>
          <a:lstStyle/>
          <a:p>
            <a:r>
              <a:rPr lang="en-US">
                <a:latin typeface="Perpetua" pitchFamily="18" charset="0"/>
              </a:rPr>
              <a:t> -3         -2       -1       0       1        2        3        4        5        6       7       8      9</a:t>
            </a:r>
          </a:p>
        </p:txBody>
      </p:sp>
      <p:sp>
        <p:nvSpPr>
          <p:cNvPr id="40979" name="TextBox 23"/>
          <p:cNvSpPr txBox="1">
            <a:spLocks noChangeArrowheads="1"/>
          </p:cNvSpPr>
          <p:nvPr/>
        </p:nvSpPr>
        <p:spPr bwMode="auto">
          <a:xfrm>
            <a:off x="762000" y="3200400"/>
            <a:ext cx="2286000" cy="369888"/>
          </a:xfrm>
          <a:prstGeom prst="rect">
            <a:avLst/>
          </a:prstGeom>
          <a:noFill/>
          <a:ln w="9525">
            <a:noFill/>
            <a:miter lim="800000"/>
            <a:headEnd/>
            <a:tailEnd/>
          </a:ln>
        </p:spPr>
        <p:txBody>
          <a:bodyPr>
            <a:spAutoFit/>
          </a:bodyPr>
          <a:lstStyle/>
          <a:p>
            <a:r>
              <a:rPr lang="en-US">
                <a:latin typeface="Perpetua" pitchFamily="18" charset="0"/>
              </a:rPr>
              <a:t>brains number line </a:t>
            </a:r>
          </a:p>
        </p:txBody>
      </p:sp>
      <p:cxnSp>
        <p:nvCxnSpPr>
          <p:cNvPr id="25" name="Straight Connector 24"/>
          <p:cNvCxnSpPr/>
          <p:nvPr/>
        </p:nvCxnSpPr>
        <p:spPr>
          <a:xfrm>
            <a:off x="1447800" y="4191000"/>
            <a:ext cx="66294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1148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2004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6670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1336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6764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2578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7338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5626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912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4958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8768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0198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2484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40994" name="TextBox 38"/>
          <p:cNvSpPr txBox="1">
            <a:spLocks noChangeArrowheads="1"/>
          </p:cNvSpPr>
          <p:nvPr/>
        </p:nvSpPr>
        <p:spPr bwMode="auto">
          <a:xfrm>
            <a:off x="1219200" y="4876800"/>
            <a:ext cx="7315200" cy="369888"/>
          </a:xfrm>
          <a:prstGeom prst="rect">
            <a:avLst/>
          </a:prstGeom>
          <a:noFill/>
          <a:ln w="9525">
            <a:noFill/>
            <a:miter lim="800000"/>
            <a:headEnd/>
            <a:tailEnd/>
          </a:ln>
        </p:spPr>
        <p:txBody>
          <a:bodyPr>
            <a:spAutoFit/>
          </a:bodyPr>
          <a:lstStyle/>
          <a:p>
            <a:r>
              <a:rPr lang="en-US">
                <a:latin typeface="Perpetua" pitchFamily="18" charset="0"/>
              </a:rPr>
              <a:t>     1                              10                         20           30        40 50</a:t>
            </a:r>
          </a:p>
        </p:txBody>
      </p:sp>
      <p:cxnSp>
        <p:nvCxnSpPr>
          <p:cNvPr id="41" name="Straight Connector 40"/>
          <p:cNvCxnSpPr/>
          <p:nvPr/>
        </p:nvCxnSpPr>
        <p:spPr>
          <a:xfrm>
            <a:off x="64008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5532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7056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68580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70104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0866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1628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72390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3152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3914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4676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5438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6200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696200" y="39624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1371600" y="5486400"/>
            <a:ext cx="1146468"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3,6</a:t>
            </a:r>
          </a:p>
        </p:txBody>
      </p:sp>
      <p:sp>
        <p:nvSpPr>
          <p:cNvPr id="57" name="Rectangle 56"/>
          <p:cNvSpPr/>
          <p:nvPr/>
        </p:nvSpPr>
        <p:spPr>
          <a:xfrm>
            <a:off x="6072300" y="5562600"/>
            <a:ext cx="2108270"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72, 68</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a:t>
            </a:r>
            <a:endParaRPr lang="en-US" dirty="0"/>
          </a:p>
        </p:txBody>
      </p:sp>
      <p:pic>
        <p:nvPicPr>
          <p:cNvPr id="84994" name="Picture 2" descr="How the Brain Learns Mathematics">
            <a:hlinkClick r:id="rId2"/>
          </p:cNvPr>
          <p:cNvPicPr>
            <a:picLocks noChangeAspect="1" noChangeArrowheads="1"/>
          </p:cNvPicPr>
          <p:nvPr/>
        </p:nvPicPr>
        <p:blipFill>
          <a:blip r:embed="rId3" cstate="print"/>
          <a:srcRect/>
          <a:stretch>
            <a:fillRect/>
          </a:stretch>
        </p:blipFill>
        <p:spPr bwMode="auto">
          <a:xfrm>
            <a:off x="609600" y="1905000"/>
            <a:ext cx="3810000" cy="3810000"/>
          </a:xfrm>
          <a:prstGeom prst="rect">
            <a:avLst/>
          </a:prstGeom>
          <a:noFill/>
        </p:spPr>
      </p:pic>
      <p:pic>
        <p:nvPicPr>
          <p:cNvPr id="84996" name="Picture 4" descr="Product Details">
            <a:hlinkClick r:id="rId4"/>
          </p:cNvPr>
          <p:cNvPicPr>
            <a:picLocks noChangeAspect="1" noChangeArrowheads="1"/>
          </p:cNvPicPr>
          <p:nvPr/>
        </p:nvPicPr>
        <p:blipFill>
          <a:blip r:embed="rId5" cstate="print"/>
          <a:srcRect/>
          <a:stretch>
            <a:fillRect/>
          </a:stretch>
        </p:blipFill>
        <p:spPr bwMode="auto">
          <a:xfrm>
            <a:off x="4800599" y="2362200"/>
            <a:ext cx="3124199" cy="3124201"/>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smtClean="0"/>
              <a:t>Negative Numbers </a:t>
            </a:r>
          </a:p>
        </p:txBody>
      </p:sp>
      <p:sp>
        <p:nvSpPr>
          <p:cNvPr id="41987" name="Content Placeholder 2"/>
          <p:cNvSpPr>
            <a:spLocks noGrp="1"/>
          </p:cNvSpPr>
          <p:nvPr>
            <p:ph sz="quarter" idx="1"/>
          </p:nvPr>
        </p:nvSpPr>
        <p:spPr>
          <a:xfrm>
            <a:off x="914400" y="1447800"/>
            <a:ext cx="7772400" cy="2209800"/>
          </a:xfrm>
        </p:spPr>
        <p:txBody>
          <a:bodyPr/>
          <a:lstStyle/>
          <a:p>
            <a:pPr eaLnBrk="1" hangingPunct="1">
              <a:buFont typeface="Wingdings 2" pitchFamily="18" charset="2"/>
              <a:buNone/>
            </a:pPr>
            <a:r>
              <a:rPr lang="en-US" smtClean="0"/>
              <a:t>…we have no intuition regarding other numbers that modern mathematicians use, such as negative numbers, integers, fractions or irrational numbers…these numbers are not needed for survival, therefore they don’t appear on our internal number line…</a:t>
            </a:r>
          </a:p>
        </p:txBody>
      </p:sp>
      <p:sp>
        <p:nvSpPr>
          <p:cNvPr id="4" name="Rounded Rectangle 3"/>
          <p:cNvSpPr/>
          <p:nvPr/>
        </p:nvSpPr>
        <p:spPr>
          <a:xfrm>
            <a:off x="609600" y="3886200"/>
            <a:ext cx="7924800" cy="2362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400" dirty="0"/>
              <a:t>How do you explain negative numbers to a 5 year old?</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US" smtClean="0"/>
              <a:t>Piaget verses what we know…</a:t>
            </a:r>
          </a:p>
        </p:txBody>
      </p:sp>
      <p:sp>
        <p:nvSpPr>
          <p:cNvPr id="43011" name="Content Placeholder 2"/>
          <p:cNvSpPr>
            <a:spLocks noGrp="1"/>
          </p:cNvSpPr>
          <p:nvPr>
            <p:ph sz="quarter" idx="1"/>
          </p:nvPr>
        </p:nvSpPr>
        <p:spPr>
          <a:xfrm>
            <a:off x="914400" y="1447800"/>
            <a:ext cx="7772400" cy="1981200"/>
          </a:xfrm>
        </p:spPr>
        <p:txBody>
          <a:bodyPr/>
          <a:lstStyle/>
          <a:p>
            <a:pPr eaLnBrk="1" hangingPunct="1">
              <a:buFont typeface="Wingdings 2" pitchFamily="18" charset="2"/>
              <a:buNone/>
            </a:pPr>
            <a:r>
              <a:rPr lang="en-US" smtClean="0"/>
              <a:t>Remember that what we once knew about number sense and children influenced by Piagetian theory…</a:t>
            </a:r>
          </a:p>
          <a:p>
            <a:pPr eaLnBrk="1" hangingPunct="1">
              <a:buFont typeface="Wingdings 2" pitchFamily="18" charset="2"/>
              <a:buNone/>
            </a:pPr>
            <a:r>
              <a:rPr lang="en-US" smtClean="0"/>
              <a:t>Children's’ knowledge is more influenced by experience than a developmental stage with regards to number sense.</a:t>
            </a:r>
          </a:p>
        </p:txBody>
      </p:sp>
      <p:pic>
        <p:nvPicPr>
          <p:cNvPr id="43012" name="Picture 2" descr="http://murchkindergarten2.files.wordpress.com/2010/09/number-recognition-number-line.jpg"/>
          <p:cNvPicPr>
            <a:picLocks noChangeAspect="1" noChangeArrowheads="1"/>
          </p:cNvPicPr>
          <p:nvPr/>
        </p:nvPicPr>
        <p:blipFill>
          <a:blip r:embed="rId3" cstate="print"/>
          <a:srcRect/>
          <a:stretch>
            <a:fillRect/>
          </a:stretch>
        </p:blipFill>
        <p:spPr bwMode="auto">
          <a:xfrm>
            <a:off x="457200" y="4953000"/>
            <a:ext cx="2757488" cy="1447800"/>
          </a:xfrm>
          <a:prstGeom prst="rect">
            <a:avLst/>
          </a:prstGeom>
          <a:noFill/>
          <a:ln w="9525">
            <a:noFill/>
            <a:miter lim="800000"/>
            <a:headEnd/>
            <a:tailEnd/>
          </a:ln>
        </p:spPr>
      </p:pic>
      <p:pic>
        <p:nvPicPr>
          <p:cNvPr id="43013" name="Picture 4" descr="http://mrjacobmath.googlepages.com/number-line.png"/>
          <p:cNvPicPr>
            <a:picLocks noChangeAspect="1" noChangeArrowheads="1"/>
          </p:cNvPicPr>
          <p:nvPr/>
        </p:nvPicPr>
        <p:blipFill>
          <a:blip r:embed="rId4" cstate="print"/>
          <a:srcRect/>
          <a:stretch>
            <a:fillRect/>
          </a:stretch>
        </p:blipFill>
        <p:spPr bwMode="auto">
          <a:xfrm>
            <a:off x="3581400" y="3962400"/>
            <a:ext cx="5181600" cy="2341563"/>
          </a:xfrm>
          <a:prstGeom prst="rect">
            <a:avLst/>
          </a:prstGeom>
          <a:noFill/>
          <a:ln w="9525">
            <a:noFill/>
            <a:miter lim="800000"/>
            <a:headEnd/>
            <a:tailEnd/>
          </a:ln>
        </p:spPr>
      </p:pic>
      <p:pic>
        <p:nvPicPr>
          <p:cNvPr id="43014" name="Picture 6" descr="http://www.whyguides.com/wp-content/uploads/2009/06/american-flag.gif"/>
          <p:cNvPicPr>
            <a:picLocks noChangeAspect="1" noChangeArrowheads="1"/>
          </p:cNvPicPr>
          <p:nvPr/>
        </p:nvPicPr>
        <p:blipFill>
          <a:blip r:embed="rId5" cstate="print"/>
          <a:srcRect/>
          <a:stretch>
            <a:fillRect/>
          </a:stretch>
        </p:blipFill>
        <p:spPr bwMode="auto">
          <a:xfrm>
            <a:off x="762000" y="3429000"/>
            <a:ext cx="2173288" cy="1352550"/>
          </a:xfrm>
          <a:prstGeom prst="rect">
            <a:avLst/>
          </a:prstGeom>
          <a:noFill/>
          <a:ln w="9525">
            <a:noFill/>
            <a:miter lim="800000"/>
            <a:headEnd/>
            <a:tailEnd/>
          </a:ln>
        </p:spPr>
      </p:pic>
      <p:pic>
        <p:nvPicPr>
          <p:cNvPr id="43015" name="Picture 8" descr="http://ts1.mm.bing.net/images/thumbnail.aspx?q=4884048390587784&amp;id=ab4eb7141275172038b31cffaea6f964&amp;url=http%3a%2f%2f1.bp.blogspot.com%2f-BYVHSEPll6c%2fTVoI7wUKE7I%2fAAAAAAAAAFg%2fnvg_CiVU71s%2fs1600%2fcanada_flag.gif"/>
          <p:cNvPicPr>
            <a:picLocks noChangeAspect="1" noChangeArrowheads="1"/>
          </p:cNvPicPr>
          <p:nvPr/>
        </p:nvPicPr>
        <p:blipFill>
          <a:blip r:embed="rId6" cstate="print"/>
          <a:srcRect/>
          <a:stretch>
            <a:fillRect/>
          </a:stretch>
        </p:blipFill>
        <p:spPr bwMode="auto">
          <a:xfrm>
            <a:off x="5029200" y="3352800"/>
            <a:ext cx="2362200" cy="1574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US" smtClean="0"/>
              <a:t>Mental Number Line </a:t>
            </a:r>
          </a:p>
        </p:txBody>
      </p:sp>
      <p:sp>
        <p:nvSpPr>
          <p:cNvPr id="4" name="Rectangle 3"/>
          <p:cNvSpPr/>
          <p:nvPr/>
        </p:nvSpPr>
        <p:spPr>
          <a:xfrm>
            <a:off x="1066800" y="1981200"/>
            <a:ext cx="6400800" cy="381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dirty="0">
                <a:solidFill>
                  <a:srgbClr val="002060"/>
                </a:solidFill>
              </a:rPr>
              <a:t>The increasing compression of numbers on our mental number line makes it more difficult to distinguish the larger of a pair of numbers as their value gets greater. As a result, the speed and accuracy with which we carry out calculations decreases as the numbers get larger.-Sousa</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Number Symbols verses Number Words </a:t>
            </a:r>
            <a:endParaRPr lang="en-US" dirty="0"/>
          </a:p>
        </p:txBody>
      </p:sp>
      <p:pic>
        <p:nvPicPr>
          <p:cNvPr id="45059" name="Picture 2" descr="http://ts1.mm.bing.net/images/thumbnail.aspx?q=4652528182953596&amp;id=4894a7cf24a1c3f1b28329c71d3119b4&amp;url=http%3a%2f%2fwww.builttosell.com%2fwp-content%2fuploads%2f2011%2f09%2fbrain.png"/>
          <p:cNvPicPr>
            <a:picLocks noChangeAspect="1" noChangeArrowheads="1"/>
          </p:cNvPicPr>
          <p:nvPr/>
        </p:nvPicPr>
        <p:blipFill>
          <a:blip r:embed="rId2" cstate="print"/>
          <a:srcRect/>
          <a:stretch>
            <a:fillRect/>
          </a:stretch>
        </p:blipFill>
        <p:spPr bwMode="auto">
          <a:xfrm>
            <a:off x="2590800" y="2590800"/>
            <a:ext cx="3563938" cy="3124200"/>
          </a:xfrm>
          <a:prstGeom prst="rect">
            <a:avLst/>
          </a:prstGeom>
          <a:noFill/>
          <a:ln w="9525">
            <a:noFill/>
            <a:miter lim="800000"/>
            <a:headEnd/>
            <a:tailEnd/>
          </a:ln>
        </p:spPr>
      </p:pic>
      <p:sp>
        <p:nvSpPr>
          <p:cNvPr id="5" name="Oval 4"/>
          <p:cNvSpPr/>
          <p:nvPr/>
        </p:nvSpPr>
        <p:spPr>
          <a:xfrm>
            <a:off x="3886200" y="3352800"/>
            <a:ext cx="914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5"/>
          <p:cNvSpPr/>
          <p:nvPr/>
        </p:nvSpPr>
        <p:spPr>
          <a:xfrm>
            <a:off x="3200400" y="358140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Line Callout 1 6"/>
          <p:cNvSpPr/>
          <p:nvPr/>
        </p:nvSpPr>
        <p:spPr>
          <a:xfrm>
            <a:off x="6019800" y="1219200"/>
            <a:ext cx="2667000" cy="1600200"/>
          </a:xfrm>
          <a:prstGeom prst="borderCallout1">
            <a:avLst>
              <a:gd name="adj1" fmla="val 18750"/>
              <a:gd name="adj2" fmla="val -8333"/>
              <a:gd name="adj3" fmla="val 135745"/>
              <a:gd name="adj4" fmla="val -5692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002060"/>
                </a:solidFill>
              </a:rPr>
              <a:t>Number Module </a:t>
            </a:r>
          </a:p>
          <a:p>
            <a:pPr algn="ctr" fontAlgn="auto">
              <a:spcBef>
                <a:spcPts val="0"/>
              </a:spcBef>
              <a:spcAft>
                <a:spcPts val="0"/>
              </a:spcAft>
              <a:defRPr/>
            </a:pPr>
            <a:r>
              <a:rPr lang="en-US" dirty="0">
                <a:solidFill>
                  <a:srgbClr val="002060"/>
                </a:solidFill>
              </a:rPr>
              <a:t>Number Symbols </a:t>
            </a:r>
          </a:p>
        </p:txBody>
      </p:sp>
      <p:sp>
        <p:nvSpPr>
          <p:cNvPr id="8" name="Line Callout 3 7"/>
          <p:cNvSpPr/>
          <p:nvPr/>
        </p:nvSpPr>
        <p:spPr>
          <a:xfrm>
            <a:off x="685800" y="4419600"/>
            <a:ext cx="1447800" cy="1600200"/>
          </a:xfrm>
          <a:prstGeom prst="borderCallout3">
            <a:avLst>
              <a:gd name="adj1" fmla="val 18750"/>
              <a:gd name="adj2" fmla="val -8333"/>
              <a:gd name="adj3" fmla="val 18750"/>
              <a:gd name="adj4" fmla="val -16667"/>
              <a:gd name="adj5" fmla="val 100000"/>
              <a:gd name="adj6" fmla="val -16667"/>
              <a:gd name="adj7" fmla="val -33284"/>
              <a:gd name="adj8" fmla="val 18756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err="1">
                <a:solidFill>
                  <a:srgbClr val="002060"/>
                </a:solidFill>
              </a:rPr>
              <a:t>Brocca’s</a:t>
            </a:r>
            <a:r>
              <a:rPr lang="en-US" dirty="0">
                <a:solidFill>
                  <a:srgbClr val="002060"/>
                </a:solidFill>
              </a:rPr>
              <a:t> Area</a:t>
            </a:r>
          </a:p>
          <a:p>
            <a:pPr algn="ctr" fontAlgn="auto">
              <a:spcBef>
                <a:spcPts val="0"/>
              </a:spcBef>
              <a:spcAft>
                <a:spcPts val="0"/>
              </a:spcAft>
              <a:defRPr/>
            </a:pPr>
            <a:r>
              <a:rPr lang="en-US" dirty="0">
                <a:solidFill>
                  <a:srgbClr val="002060"/>
                </a:solidFill>
              </a:rPr>
              <a:t>Number Words </a:t>
            </a:r>
          </a:p>
        </p:txBody>
      </p:sp>
      <p:sp>
        <p:nvSpPr>
          <p:cNvPr id="45064" name="TextBox 8"/>
          <p:cNvSpPr txBox="1">
            <a:spLocks noChangeArrowheads="1"/>
          </p:cNvSpPr>
          <p:nvPr/>
        </p:nvSpPr>
        <p:spPr bwMode="auto">
          <a:xfrm>
            <a:off x="457200" y="1524000"/>
            <a:ext cx="2362200" cy="1477963"/>
          </a:xfrm>
          <a:prstGeom prst="rect">
            <a:avLst/>
          </a:prstGeom>
          <a:noFill/>
          <a:ln w="9525">
            <a:noFill/>
            <a:miter lim="800000"/>
            <a:headEnd/>
            <a:tailEnd/>
          </a:ln>
        </p:spPr>
        <p:txBody>
          <a:bodyPr>
            <a:spAutoFit/>
          </a:bodyPr>
          <a:lstStyle/>
          <a:p>
            <a:r>
              <a:rPr lang="en-US">
                <a:latin typeface="Perpetua" pitchFamily="18" charset="0"/>
              </a:rPr>
              <a:t>The human brain comprehends numerals as quantities, not as words.</a:t>
            </a:r>
          </a:p>
        </p:txBody>
      </p:sp>
      <p:sp>
        <p:nvSpPr>
          <p:cNvPr id="45065" name="TextBox 9"/>
          <p:cNvSpPr txBox="1">
            <a:spLocks noChangeArrowheads="1"/>
          </p:cNvSpPr>
          <p:nvPr/>
        </p:nvSpPr>
        <p:spPr bwMode="auto">
          <a:xfrm>
            <a:off x="6248400" y="4724400"/>
            <a:ext cx="2362200" cy="1754188"/>
          </a:xfrm>
          <a:prstGeom prst="rect">
            <a:avLst/>
          </a:prstGeom>
          <a:noFill/>
          <a:ln w="9525">
            <a:noFill/>
            <a:miter lim="800000"/>
            <a:headEnd/>
            <a:tailEnd/>
          </a:ln>
        </p:spPr>
        <p:txBody>
          <a:bodyPr>
            <a:spAutoFit/>
          </a:bodyPr>
          <a:lstStyle/>
          <a:p>
            <a:r>
              <a:rPr lang="en-US">
                <a:latin typeface="Perpetua" pitchFamily="18" charset="0"/>
              </a:rPr>
              <a:t>This reflex action is deeply rooted in our brains and results in an immediate attribution of meaning to numbers.</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mtClean="0"/>
              <a:t>Teaching Number Sense </a:t>
            </a:r>
          </a:p>
        </p:txBody>
      </p:sp>
      <p:sp>
        <p:nvSpPr>
          <p:cNvPr id="4" name="Flowchart: Data 3"/>
          <p:cNvSpPr/>
          <p:nvPr/>
        </p:nvSpPr>
        <p:spPr>
          <a:xfrm>
            <a:off x="228600" y="1828800"/>
            <a:ext cx="4800600" cy="4419600"/>
          </a:xfrm>
          <a:prstGeom prst="flowChartInputOut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rgbClr val="002060"/>
                </a:solidFill>
              </a:rPr>
              <a:t>Just as phonemic awareness is a prerequisite to learning phonics and becoming a successful reader, developing number sense is a prerequisite for succeeding in mathematics</a:t>
            </a:r>
            <a:r>
              <a:rPr lang="en-US" sz="2000" dirty="0">
                <a:solidFill>
                  <a:srgbClr val="002060"/>
                </a:solidFill>
              </a:rPr>
              <a:t>. –</a:t>
            </a:r>
            <a:r>
              <a:rPr lang="en-US" dirty="0">
                <a:solidFill>
                  <a:srgbClr val="002060"/>
                </a:solidFill>
              </a:rPr>
              <a:t/>
            </a:r>
            <a:br>
              <a:rPr lang="en-US" dirty="0">
                <a:solidFill>
                  <a:srgbClr val="002060"/>
                </a:solidFill>
              </a:rPr>
            </a:br>
            <a:r>
              <a:rPr lang="en-US" dirty="0" err="1">
                <a:solidFill>
                  <a:srgbClr val="002060"/>
                </a:solidFill>
              </a:rPr>
              <a:t>Berch</a:t>
            </a:r>
            <a:r>
              <a:rPr lang="en-US" dirty="0">
                <a:solidFill>
                  <a:srgbClr val="002060"/>
                </a:solidFill>
              </a:rPr>
              <a:t> </a:t>
            </a:r>
          </a:p>
        </p:txBody>
      </p:sp>
      <p:sp>
        <p:nvSpPr>
          <p:cNvPr id="5" name="Rectangle 4"/>
          <p:cNvSpPr/>
          <p:nvPr/>
        </p:nvSpPr>
        <p:spPr>
          <a:xfrm>
            <a:off x="5334000" y="1828800"/>
            <a:ext cx="3070072" cy="923330"/>
          </a:xfrm>
          <a:prstGeom prst="rect">
            <a:avLst/>
          </a:prstGeom>
          <a:noFill/>
        </p:spPr>
        <p:txBody>
          <a:bodyPr wrap="none">
            <a:spAutoFit/>
          </a:bodyPr>
          <a:lstStyle/>
          <a:p>
            <a:pPr algn="ctr" fontAlgn="auto">
              <a:spcBef>
                <a:spcPts val="0"/>
              </a:spcBef>
              <a:spcAft>
                <a:spcPts val="0"/>
              </a:spcAft>
              <a:defRPr/>
            </a:pPr>
            <a:r>
              <a:rPr lang="en-US"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n-lt"/>
                <a:cs typeface="+mn-cs"/>
              </a:rPr>
              <a:t>However</a:t>
            </a:r>
          </a:p>
        </p:txBody>
      </p:sp>
      <p:sp>
        <p:nvSpPr>
          <p:cNvPr id="6" name="Explosion 2 5"/>
          <p:cNvSpPr/>
          <p:nvPr/>
        </p:nvSpPr>
        <p:spPr>
          <a:xfrm>
            <a:off x="4267200" y="2743200"/>
            <a:ext cx="4876800" cy="350520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002060"/>
                </a:solidFill>
              </a:rPr>
              <a:t>We continue to develop number sense for the rest of our lives</a:t>
            </a:r>
            <a:r>
              <a:rPr lang="en-US" dirty="0"/>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6"/>
                                        </p:tgtEl>
                                        <p:attrNameLst>
                                          <p:attrName>ppt_x</p:attrName>
                                          <p:attrName>ppt_y</p:attrName>
                                        </p:attrNameLst>
                                      </p:cBhvr>
                                    </p:animMotion>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smtClean="0"/>
              <a:t>Operational Sense </a:t>
            </a:r>
          </a:p>
        </p:txBody>
      </p:sp>
      <p:sp>
        <p:nvSpPr>
          <p:cNvPr id="47107" name="Content Placeholder 2"/>
          <p:cNvSpPr>
            <a:spLocks noGrp="1"/>
          </p:cNvSpPr>
          <p:nvPr>
            <p:ph sz="quarter" idx="1"/>
          </p:nvPr>
        </p:nvSpPr>
        <p:spPr>
          <a:xfrm>
            <a:off x="914400" y="1447800"/>
            <a:ext cx="7772400" cy="1371600"/>
          </a:xfrm>
        </p:spPr>
        <p:txBody>
          <a:bodyPr/>
          <a:lstStyle/>
          <a:p>
            <a:pPr eaLnBrk="1" hangingPunct="1">
              <a:buFont typeface="Wingdings 2" pitchFamily="18" charset="2"/>
              <a:buNone/>
            </a:pPr>
            <a:r>
              <a:rPr lang="en-US" smtClean="0"/>
              <a:t>“Our ability to approximate numerical quantities may be embedded in our genes, but dealing with exact symbolic calculations can be an error-prone ordeal.”- Sousa</a:t>
            </a:r>
          </a:p>
        </p:txBody>
      </p:sp>
      <p:sp>
        <p:nvSpPr>
          <p:cNvPr id="47108" name="TextBox 3"/>
          <p:cNvSpPr txBox="1">
            <a:spLocks noChangeArrowheads="1"/>
          </p:cNvSpPr>
          <p:nvPr/>
        </p:nvSpPr>
        <p:spPr bwMode="auto">
          <a:xfrm>
            <a:off x="2057400" y="2819400"/>
            <a:ext cx="4572000" cy="369888"/>
          </a:xfrm>
          <a:prstGeom prst="rect">
            <a:avLst/>
          </a:prstGeom>
          <a:noFill/>
          <a:ln w="9525">
            <a:noFill/>
            <a:miter lim="800000"/>
            <a:headEnd/>
            <a:tailEnd/>
          </a:ln>
        </p:spPr>
        <p:txBody>
          <a:bodyPr>
            <a:spAutoFit/>
          </a:bodyPr>
          <a:lstStyle/>
          <a:p>
            <a:r>
              <a:rPr lang="en-US">
                <a:latin typeface="Perpetua" pitchFamily="18" charset="0"/>
              </a:rPr>
              <a:t>Sharon Griffin Calculation Generalizations </a:t>
            </a:r>
          </a:p>
        </p:txBody>
      </p:sp>
      <p:graphicFrame>
        <p:nvGraphicFramePr>
          <p:cNvPr id="5" name="Diagram 4"/>
          <p:cNvGraphicFramePr/>
          <p:nvPr/>
        </p:nvGraphicFramePr>
        <p:xfrm>
          <a:off x="381000" y="3352800"/>
          <a:ext cx="8382000" cy="3124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smtClean="0"/>
              <a:t>4 year olds Operational Sense </a:t>
            </a:r>
          </a:p>
        </p:txBody>
      </p:sp>
      <p:sp>
        <p:nvSpPr>
          <p:cNvPr id="4" name="Rectangle 3"/>
          <p:cNvSpPr/>
          <p:nvPr/>
        </p:nvSpPr>
        <p:spPr>
          <a:xfrm>
            <a:off x="457200" y="1447800"/>
            <a:ext cx="3733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002060"/>
                </a:solidFill>
              </a:rPr>
              <a:t>Global Quantity Schema </a:t>
            </a:r>
          </a:p>
        </p:txBody>
      </p:sp>
      <p:sp>
        <p:nvSpPr>
          <p:cNvPr id="5" name="Rectangle 4"/>
          <p:cNvSpPr/>
          <p:nvPr/>
        </p:nvSpPr>
        <p:spPr>
          <a:xfrm>
            <a:off x="4648200" y="1447800"/>
            <a:ext cx="3733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002060"/>
                </a:solidFill>
              </a:rPr>
              <a:t>Initial Counting  Schema </a:t>
            </a:r>
          </a:p>
        </p:txBody>
      </p:sp>
      <p:sp>
        <p:nvSpPr>
          <p:cNvPr id="6" name="Cube 5"/>
          <p:cNvSpPr/>
          <p:nvPr/>
        </p:nvSpPr>
        <p:spPr>
          <a:xfrm>
            <a:off x="685800" y="33528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Cube 6"/>
          <p:cNvSpPr/>
          <p:nvPr/>
        </p:nvSpPr>
        <p:spPr>
          <a:xfrm>
            <a:off x="1143000" y="38100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Cube 7"/>
          <p:cNvSpPr/>
          <p:nvPr/>
        </p:nvSpPr>
        <p:spPr>
          <a:xfrm>
            <a:off x="381000" y="40386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Cube 8"/>
          <p:cNvSpPr/>
          <p:nvPr/>
        </p:nvSpPr>
        <p:spPr>
          <a:xfrm>
            <a:off x="2743200" y="32766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Cube 9"/>
          <p:cNvSpPr/>
          <p:nvPr/>
        </p:nvSpPr>
        <p:spPr>
          <a:xfrm>
            <a:off x="2362200" y="37338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Cube 10"/>
          <p:cNvSpPr/>
          <p:nvPr/>
        </p:nvSpPr>
        <p:spPr>
          <a:xfrm>
            <a:off x="3276600" y="41910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Cube 11"/>
          <p:cNvSpPr/>
          <p:nvPr/>
        </p:nvSpPr>
        <p:spPr>
          <a:xfrm>
            <a:off x="2514600" y="42672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Cube 12"/>
          <p:cNvSpPr/>
          <p:nvPr/>
        </p:nvSpPr>
        <p:spPr>
          <a:xfrm>
            <a:off x="3048000" y="37338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8141" name="Picture 4" descr="http://www.gfx-zone.org/abbe/abbe_v4/images/tuts/magnify/Rot_arrow.jpg"/>
          <p:cNvPicPr>
            <a:picLocks noChangeAspect="1" noChangeArrowheads="1"/>
          </p:cNvPicPr>
          <p:nvPr/>
        </p:nvPicPr>
        <p:blipFill>
          <a:blip r:embed="rId2" cstate="print"/>
          <a:srcRect/>
          <a:stretch>
            <a:fillRect/>
          </a:stretch>
        </p:blipFill>
        <p:spPr bwMode="auto">
          <a:xfrm rot="-2749509">
            <a:off x="1439863" y="2659063"/>
            <a:ext cx="1066800" cy="1066800"/>
          </a:xfrm>
          <a:prstGeom prst="rect">
            <a:avLst/>
          </a:prstGeom>
          <a:noFill/>
          <a:ln w="9525">
            <a:noFill/>
            <a:miter lim="800000"/>
            <a:headEnd/>
            <a:tailEnd/>
          </a:ln>
        </p:spPr>
      </p:pic>
      <p:pic>
        <p:nvPicPr>
          <p:cNvPr id="48142" name="Picture 4" descr="http://www.gfx-zone.org/abbe/abbe_v4/images/tuts/magnify/Rot_arrow.jpg"/>
          <p:cNvPicPr>
            <a:picLocks noChangeAspect="1" noChangeArrowheads="1"/>
          </p:cNvPicPr>
          <p:nvPr/>
        </p:nvPicPr>
        <p:blipFill>
          <a:blip r:embed="rId2" cstate="print"/>
          <a:srcRect/>
          <a:stretch>
            <a:fillRect/>
          </a:stretch>
        </p:blipFill>
        <p:spPr bwMode="auto">
          <a:xfrm rot="7864692">
            <a:off x="1362075" y="4410075"/>
            <a:ext cx="1066800" cy="1066800"/>
          </a:xfrm>
          <a:prstGeom prst="rect">
            <a:avLst/>
          </a:prstGeom>
          <a:noFill/>
          <a:ln w="9525">
            <a:noFill/>
            <a:miter lim="800000"/>
            <a:headEnd/>
            <a:tailEnd/>
          </a:ln>
        </p:spPr>
      </p:pic>
      <p:sp>
        <p:nvSpPr>
          <p:cNvPr id="48143" name="TextBox 26"/>
          <p:cNvSpPr txBox="1">
            <a:spLocks noChangeArrowheads="1"/>
          </p:cNvSpPr>
          <p:nvPr/>
        </p:nvSpPr>
        <p:spPr bwMode="auto">
          <a:xfrm>
            <a:off x="1295400" y="2438400"/>
            <a:ext cx="1371600" cy="369888"/>
          </a:xfrm>
          <a:prstGeom prst="rect">
            <a:avLst/>
          </a:prstGeom>
          <a:noFill/>
          <a:ln w="9525">
            <a:noFill/>
            <a:miter lim="800000"/>
            <a:headEnd/>
            <a:tailEnd/>
          </a:ln>
        </p:spPr>
        <p:txBody>
          <a:bodyPr>
            <a:spAutoFit/>
          </a:bodyPr>
          <a:lstStyle/>
          <a:p>
            <a:pPr algn="ctr"/>
            <a:r>
              <a:rPr lang="en-US">
                <a:latin typeface="Perpetua" pitchFamily="18" charset="0"/>
              </a:rPr>
              <a:t>more than </a:t>
            </a:r>
          </a:p>
        </p:txBody>
      </p:sp>
      <p:sp>
        <p:nvSpPr>
          <p:cNvPr id="48144" name="TextBox 27"/>
          <p:cNvSpPr txBox="1">
            <a:spLocks noChangeArrowheads="1"/>
          </p:cNvSpPr>
          <p:nvPr/>
        </p:nvSpPr>
        <p:spPr bwMode="auto">
          <a:xfrm>
            <a:off x="1219200" y="5257800"/>
            <a:ext cx="1371600" cy="369888"/>
          </a:xfrm>
          <a:prstGeom prst="rect">
            <a:avLst/>
          </a:prstGeom>
          <a:noFill/>
          <a:ln w="9525">
            <a:noFill/>
            <a:miter lim="800000"/>
            <a:headEnd/>
            <a:tailEnd/>
          </a:ln>
        </p:spPr>
        <p:txBody>
          <a:bodyPr>
            <a:spAutoFit/>
          </a:bodyPr>
          <a:lstStyle/>
          <a:p>
            <a:pPr algn="ctr"/>
            <a:r>
              <a:rPr lang="en-US">
                <a:latin typeface="Perpetua" pitchFamily="18" charset="0"/>
              </a:rPr>
              <a:t>less than </a:t>
            </a:r>
          </a:p>
        </p:txBody>
      </p:sp>
      <p:sp>
        <p:nvSpPr>
          <p:cNvPr id="29" name="Cube 28"/>
          <p:cNvSpPr/>
          <p:nvPr/>
        </p:nvSpPr>
        <p:spPr>
          <a:xfrm>
            <a:off x="4724400" y="39624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Cube 29"/>
          <p:cNvSpPr/>
          <p:nvPr/>
        </p:nvSpPr>
        <p:spPr>
          <a:xfrm>
            <a:off x="5486400" y="39624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Cube 30"/>
          <p:cNvSpPr/>
          <p:nvPr/>
        </p:nvSpPr>
        <p:spPr>
          <a:xfrm>
            <a:off x="6248400" y="39624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Cube 31"/>
          <p:cNvSpPr/>
          <p:nvPr/>
        </p:nvSpPr>
        <p:spPr>
          <a:xfrm>
            <a:off x="7010400" y="39624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Cube 32"/>
          <p:cNvSpPr/>
          <p:nvPr/>
        </p:nvSpPr>
        <p:spPr>
          <a:xfrm>
            <a:off x="7772400" y="39624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Curved Down Arrow 33"/>
          <p:cNvSpPr/>
          <p:nvPr/>
        </p:nvSpPr>
        <p:spPr>
          <a:xfrm>
            <a:off x="4953000" y="3581400"/>
            <a:ext cx="762000" cy="30480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5" name="Curved Down Arrow 34"/>
          <p:cNvSpPr/>
          <p:nvPr/>
        </p:nvSpPr>
        <p:spPr>
          <a:xfrm>
            <a:off x="5715000" y="3581400"/>
            <a:ext cx="762000" cy="30480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6" name="Curved Down Arrow 35"/>
          <p:cNvSpPr/>
          <p:nvPr/>
        </p:nvSpPr>
        <p:spPr>
          <a:xfrm>
            <a:off x="6553200" y="3581400"/>
            <a:ext cx="762000" cy="30480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7" name="Curved Down Arrow 36"/>
          <p:cNvSpPr/>
          <p:nvPr/>
        </p:nvSpPr>
        <p:spPr>
          <a:xfrm>
            <a:off x="7315200" y="3581400"/>
            <a:ext cx="762000" cy="30480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48154" name="TextBox 37"/>
          <p:cNvSpPr txBox="1">
            <a:spLocks noChangeArrowheads="1"/>
          </p:cNvSpPr>
          <p:nvPr/>
        </p:nvSpPr>
        <p:spPr bwMode="auto">
          <a:xfrm>
            <a:off x="4648200" y="4495800"/>
            <a:ext cx="3733800" cy="381000"/>
          </a:xfrm>
          <a:prstGeom prst="rect">
            <a:avLst/>
          </a:prstGeom>
          <a:noFill/>
          <a:ln w="9525">
            <a:noFill/>
            <a:miter lim="800000"/>
            <a:headEnd/>
            <a:tailEnd/>
          </a:ln>
        </p:spPr>
        <p:txBody>
          <a:bodyPr>
            <a:spAutoFit/>
          </a:bodyPr>
          <a:lstStyle/>
          <a:p>
            <a:r>
              <a:rPr lang="en-US">
                <a:latin typeface="Perpetua" pitchFamily="18" charset="0"/>
              </a:rPr>
              <a:t> 1   </a:t>
            </a:r>
            <a:r>
              <a:rPr lang="en-US">
                <a:latin typeface="Perpetua" pitchFamily="18" charset="0"/>
                <a:sym typeface="Wingdings" pitchFamily="2" charset="2"/>
              </a:rPr>
              <a:t>    2      3       4      5</a:t>
            </a:r>
            <a:endParaRPr lang="en-US">
              <a:latin typeface="Perpetua" pitchFamily="18" charset="0"/>
            </a:endParaRPr>
          </a:p>
        </p:txBody>
      </p:sp>
      <p:sp>
        <p:nvSpPr>
          <p:cNvPr id="48155" name="TextBox 38"/>
          <p:cNvSpPr txBox="1">
            <a:spLocks noChangeArrowheads="1"/>
          </p:cNvSpPr>
          <p:nvPr/>
        </p:nvSpPr>
        <p:spPr bwMode="auto">
          <a:xfrm>
            <a:off x="609600" y="5867400"/>
            <a:ext cx="2590800" cy="369888"/>
          </a:xfrm>
          <a:prstGeom prst="rect">
            <a:avLst/>
          </a:prstGeom>
          <a:noFill/>
          <a:ln w="9525">
            <a:noFill/>
            <a:miter lim="800000"/>
            <a:headEnd/>
            <a:tailEnd/>
          </a:ln>
        </p:spPr>
        <p:txBody>
          <a:bodyPr>
            <a:spAutoFit/>
          </a:bodyPr>
          <a:lstStyle/>
          <a:p>
            <a:r>
              <a:rPr lang="en-US">
                <a:latin typeface="Perpetua" pitchFamily="18" charset="0"/>
              </a:rPr>
              <a:t>Requires Subitizing </a:t>
            </a:r>
          </a:p>
        </p:txBody>
      </p:sp>
      <p:sp>
        <p:nvSpPr>
          <p:cNvPr id="48156" name="TextBox 39"/>
          <p:cNvSpPr txBox="1">
            <a:spLocks noChangeArrowheads="1"/>
          </p:cNvSpPr>
          <p:nvPr/>
        </p:nvSpPr>
        <p:spPr bwMode="auto">
          <a:xfrm>
            <a:off x="5181600" y="5867400"/>
            <a:ext cx="2590800" cy="646113"/>
          </a:xfrm>
          <a:prstGeom prst="rect">
            <a:avLst/>
          </a:prstGeom>
          <a:noFill/>
          <a:ln w="9525">
            <a:noFill/>
            <a:miter lim="800000"/>
            <a:headEnd/>
            <a:tailEnd/>
          </a:ln>
        </p:spPr>
        <p:txBody>
          <a:bodyPr>
            <a:spAutoFit/>
          </a:bodyPr>
          <a:lstStyle/>
          <a:p>
            <a:pPr algn="ctr"/>
            <a:r>
              <a:rPr lang="en-US">
                <a:latin typeface="Perpetua" pitchFamily="18" charset="0"/>
              </a:rPr>
              <a:t>Requires one-on-one Correspondence  </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US" smtClean="0"/>
              <a:t>6 year olds Operational Sense </a:t>
            </a:r>
          </a:p>
        </p:txBody>
      </p:sp>
      <p:sp>
        <p:nvSpPr>
          <p:cNvPr id="4" name="Rectangle 3"/>
          <p:cNvSpPr/>
          <p:nvPr/>
        </p:nvSpPr>
        <p:spPr>
          <a:xfrm>
            <a:off x="457200" y="1447800"/>
            <a:ext cx="8001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002060"/>
                </a:solidFill>
              </a:rPr>
              <a:t>Internal Number line has been developed </a:t>
            </a:r>
          </a:p>
        </p:txBody>
      </p:sp>
      <p:sp>
        <p:nvSpPr>
          <p:cNvPr id="49156" name="TextBox 38"/>
          <p:cNvSpPr txBox="1">
            <a:spLocks noChangeArrowheads="1"/>
          </p:cNvSpPr>
          <p:nvPr/>
        </p:nvSpPr>
        <p:spPr bwMode="auto">
          <a:xfrm>
            <a:off x="914400" y="4791075"/>
            <a:ext cx="7391400" cy="923925"/>
          </a:xfrm>
          <a:prstGeom prst="rect">
            <a:avLst/>
          </a:prstGeom>
          <a:noFill/>
          <a:ln w="9525">
            <a:noFill/>
            <a:miter lim="800000"/>
            <a:headEnd/>
            <a:tailEnd/>
          </a:ln>
        </p:spPr>
        <p:txBody>
          <a:bodyPr>
            <a:spAutoFit/>
          </a:bodyPr>
          <a:lstStyle/>
          <a:p>
            <a:r>
              <a:rPr lang="en-US">
                <a:latin typeface="Perpetua" pitchFamily="18" charset="0"/>
              </a:rPr>
              <a:t>This developmental stage is a major turning point because children come to understand that mathematics is not just something that occurs out in the environment but can also occur inside their own heads </a:t>
            </a:r>
          </a:p>
        </p:txBody>
      </p:sp>
      <p:cxnSp>
        <p:nvCxnSpPr>
          <p:cNvPr id="41" name="Straight Connector 40"/>
          <p:cNvCxnSpPr/>
          <p:nvPr/>
        </p:nvCxnSpPr>
        <p:spPr>
          <a:xfrm>
            <a:off x="1143000" y="2819400"/>
            <a:ext cx="66294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10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8956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3622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8288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3716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953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429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2578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4864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191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572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715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9436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49171" name="TextBox 54"/>
          <p:cNvSpPr txBox="1">
            <a:spLocks noChangeArrowheads="1"/>
          </p:cNvSpPr>
          <p:nvPr/>
        </p:nvSpPr>
        <p:spPr bwMode="auto">
          <a:xfrm>
            <a:off x="914400" y="3505200"/>
            <a:ext cx="7315200" cy="369888"/>
          </a:xfrm>
          <a:prstGeom prst="rect">
            <a:avLst/>
          </a:prstGeom>
          <a:noFill/>
          <a:ln w="9525">
            <a:noFill/>
            <a:miter lim="800000"/>
            <a:headEnd/>
            <a:tailEnd/>
          </a:ln>
        </p:spPr>
        <p:txBody>
          <a:bodyPr>
            <a:spAutoFit/>
          </a:bodyPr>
          <a:lstStyle/>
          <a:p>
            <a:r>
              <a:rPr lang="en-US">
                <a:latin typeface="Perpetua" pitchFamily="18" charset="0"/>
              </a:rPr>
              <a:t>     1                              10                         20           30        40 50</a:t>
            </a:r>
          </a:p>
        </p:txBody>
      </p:sp>
      <p:cxnSp>
        <p:nvCxnSpPr>
          <p:cNvPr id="56" name="Straight Connector 55"/>
          <p:cNvCxnSpPr/>
          <p:nvPr/>
        </p:nvCxnSpPr>
        <p:spPr>
          <a:xfrm>
            <a:off x="6096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2484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4008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5532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7056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7818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6858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9342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0104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0866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1628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239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3152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73914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49186" name="TextBox 69"/>
          <p:cNvSpPr txBox="1">
            <a:spLocks noChangeArrowheads="1"/>
          </p:cNvSpPr>
          <p:nvPr/>
        </p:nvSpPr>
        <p:spPr bwMode="auto">
          <a:xfrm>
            <a:off x="838200" y="3886200"/>
            <a:ext cx="1066800" cy="369888"/>
          </a:xfrm>
          <a:prstGeom prst="rect">
            <a:avLst/>
          </a:prstGeom>
          <a:noFill/>
          <a:ln w="9525">
            <a:noFill/>
            <a:miter lim="800000"/>
            <a:headEnd/>
            <a:tailEnd/>
          </a:ln>
        </p:spPr>
        <p:txBody>
          <a:bodyPr>
            <a:spAutoFit/>
          </a:bodyPr>
          <a:lstStyle/>
          <a:p>
            <a:r>
              <a:rPr lang="en-US">
                <a:latin typeface="Perpetua" pitchFamily="18" charset="0"/>
              </a:rPr>
              <a:t>a little </a:t>
            </a:r>
          </a:p>
        </p:txBody>
      </p:sp>
      <p:sp>
        <p:nvSpPr>
          <p:cNvPr id="49187" name="TextBox 70"/>
          <p:cNvSpPr txBox="1">
            <a:spLocks noChangeArrowheads="1"/>
          </p:cNvSpPr>
          <p:nvPr/>
        </p:nvSpPr>
        <p:spPr bwMode="auto">
          <a:xfrm>
            <a:off x="7086600" y="4038600"/>
            <a:ext cx="1066800" cy="369888"/>
          </a:xfrm>
          <a:prstGeom prst="rect">
            <a:avLst/>
          </a:prstGeom>
          <a:noFill/>
          <a:ln w="9525">
            <a:noFill/>
            <a:miter lim="800000"/>
            <a:headEnd/>
            <a:tailEnd/>
          </a:ln>
        </p:spPr>
        <p:txBody>
          <a:bodyPr>
            <a:spAutoFit/>
          </a:bodyPr>
          <a:lstStyle/>
          <a:p>
            <a:r>
              <a:rPr lang="en-US">
                <a:latin typeface="Perpetua" pitchFamily="18" charset="0"/>
              </a:rPr>
              <a:t>a lot  </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smtClean="0"/>
              <a:t>8 year olds Operational Sense </a:t>
            </a:r>
          </a:p>
        </p:txBody>
      </p:sp>
      <p:sp>
        <p:nvSpPr>
          <p:cNvPr id="4" name="Rectangle 3"/>
          <p:cNvSpPr/>
          <p:nvPr/>
        </p:nvSpPr>
        <p:spPr>
          <a:xfrm>
            <a:off x="457200" y="1447800"/>
            <a:ext cx="8001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002060"/>
                </a:solidFill>
              </a:rPr>
              <a:t>Double internal number line has been </a:t>
            </a:r>
            <a:r>
              <a:rPr lang="en-US" sz="2400" b="1" dirty="0" err="1">
                <a:solidFill>
                  <a:srgbClr val="002060"/>
                </a:solidFill>
              </a:rPr>
              <a:t>loosley</a:t>
            </a:r>
            <a:r>
              <a:rPr lang="en-US" sz="2400" b="1" dirty="0">
                <a:solidFill>
                  <a:srgbClr val="002060"/>
                </a:solidFill>
              </a:rPr>
              <a:t> developed to allow for two digit operational problem solving  </a:t>
            </a:r>
          </a:p>
        </p:txBody>
      </p:sp>
      <p:sp>
        <p:nvSpPr>
          <p:cNvPr id="50180" name="TextBox 38"/>
          <p:cNvSpPr txBox="1">
            <a:spLocks noChangeArrowheads="1"/>
          </p:cNvSpPr>
          <p:nvPr/>
        </p:nvSpPr>
        <p:spPr bwMode="auto">
          <a:xfrm>
            <a:off x="914400" y="5705475"/>
            <a:ext cx="7391400" cy="923925"/>
          </a:xfrm>
          <a:prstGeom prst="rect">
            <a:avLst/>
          </a:prstGeom>
          <a:noFill/>
          <a:ln w="9525">
            <a:noFill/>
            <a:miter lim="800000"/>
            <a:headEnd/>
            <a:tailEnd/>
          </a:ln>
        </p:spPr>
        <p:txBody>
          <a:bodyPr>
            <a:spAutoFit/>
          </a:bodyPr>
          <a:lstStyle/>
          <a:p>
            <a:r>
              <a:rPr lang="en-US">
                <a:latin typeface="Perpetua" pitchFamily="18" charset="0"/>
              </a:rPr>
              <a:t>Loosely coordinated number line is developed to allow for understanding of place value and solving double digit additional problems.</a:t>
            </a:r>
          </a:p>
        </p:txBody>
      </p:sp>
      <p:cxnSp>
        <p:nvCxnSpPr>
          <p:cNvPr id="41" name="Straight Connector 40"/>
          <p:cNvCxnSpPr/>
          <p:nvPr/>
        </p:nvCxnSpPr>
        <p:spPr>
          <a:xfrm>
            <a:off x="1143000" y="2590800"/>
            <a:ext cx="66294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10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895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362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828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371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953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429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257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486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191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572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715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943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0195" name="TextBox 54"/>
          <p:cNvSpPr txBox="1">
            <a:spLocks noChangeArrowheads="1"/>
          </p:cNvSpPr>
          <p:nvPr/>
        </p:nvSpPr>
        <p:spPr bwMode="auto">
          <a:xfrm>
            <a:off x="914400" y="3276600"/>
            <a:ext cx="7315200" cy="369888"/>
          </a:xfrm>
          <a:prstGeom prst="rect">
            <a:avLst/>
          </a:prstGeom>
          <a:noFill/>
          <a:ln w="9525">
            <a:noFill/>
            <a:miter lim="800000"/>
            <a:headEnd/>
            <a:tailEnd/>
          </a:ln>
        </p:spPr>
        <p:txBody>
          <a:bodyPr>
            <a:spAutoFit/>
          </a:bodyPr>
          <a:lstStyle/>
          <a:p>
            <a:r>
              <a:rPr lang="en-US">
                <a:latin typeface="Perpetua" pitchFamily="18" charset="0"/>
              </a:rPr>
              <a:t>     1                              10                         20           30        40 50</a:t>
            </a:r>
          </a:p>
        </p:txBody>
      </p:sp>
      <p:cxnSp>
        <p:nvCxnSpPr>
          <p:cNvPr id="56" name="Straight Connector 55"/>
          <p:cNvCxnSpPr/>
          <p:nvPr/>
        </p:nvCxnSpPr>
        <p:spPr>
          <a:xfrm>
            <a:off x="6096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248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400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553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705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781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6858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934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010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086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162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239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315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7391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0210" name="TextBox 33"/>
          <p:cNvSpPr txBox="1">
            <a:spLocks noChangeArrowheads="1"/>
          </p:cNvSpPr>
          <p:nvPr/>
        </p:nvSpPr>
        <p:spPr bwMode="auto">
          <a:xfrm>
            <a:off x="838200" y="3657600"/>
            <a:ext cx="1066800" cy="369888"/>
          </a:xfrm>
          <a:prstGeom prst="rect">
            <a:avLst/>
          </a:prstGeom>
          <a:noFill/>
          <a:ln w="9525">
            <a:noFill/>
            <a:miter lim="800000"/>
            <a:headEnd/>
            <a:tailEnd/>
          </a:ln>
        </p:spPr>
        <p:txBody>
          <a:bodyPr>
            <a:spAutoFit/>
          </a:bodyPr>
          <a:lstStyle/>
          <a:p>
            <a:r>
              <a:rPr lang="en-US">
                <a:latin typeface="Perpetua" pitchFamily="18" charset="0"/>
              </a:rPr>
              <a:t>a little </a:t>
            </a:r>
          </a:p>
        </p:txBody>
      </p:sp>
      <p:sp>
        <p:nvSpPr>
          <p:cNvPr id="50211" name="TextBox 34"/>
          <p:cNvSpPr txBox="1">
            <a:spLocks noChangeArrowheads="1"/>
          </p:cNvSpPr>
          <p:nvPr/>
        </p:nvSpPr>
        <p:spPr bwMode="auto">
          <a:xfrm>
            <a:off x="7086600" y="3810000"/>
            <a:ext cx="1066800" cy="369888"/>
          </a:xfrm>
          <a:prstGeom prst="rect">
            <a:avLst/>
          </a:prstGeom>
          <a:noFill/>
          <a:ln w="9525">
            <a:noFill/>
            <a:miter lim="800000"/>
            <a:headEnd/>
            <a:tailEnd/>
          </a:ln>
        </p:spPr>
        <p:txBody>
          <a:bodyPr>
            <a:spAutoFit/>
          </a:bodyPr>
          <a:lstStyle/>
          <a:p>
            <a:r>
              <a:rPr lang="en-US">
                <a:latin typeface="Perpetua" pitchFamily="18" charset="0"/>
              </a:rPr>
              <a:t>a lot  </a:t>
            </a:r>
          </a:p>
        </p:txBody>
      </p:sp>
      <p:cxnSp>
        <p:nvCxnSpPr>
          <p:cNvPr id="36" name="Straight Connector 35"/>
          <p:cNvCxnSpPr/>
          <p:nvPr/>
        </p:nvCxnSpPr>
        <p:spPr>
          <a:xfrm>
            <a:off x="1143000" y="4202113"/>
            <a:ext cx="66294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810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895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362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828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371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953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429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257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486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191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4572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715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5943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0226" name="TextBox 79"/>
          <p:cNvSpPr txBox="1">
            <a:spLocks noChangeArrowheads="1"/>
          </p:cNvSpPr>
          <p:nvPr/>
        </p:nvSpPr>
        <p:spPr bwMode="auto">
          <a:xfrm>
            <a:off x="914400" y="4887913"/>
            <a:ext cx="7315200" cy="369887"/>
          </a:xfrm>
          <a:prstGeom prst="rect">
            <a:avLst/>
          </a:prstGeom>
          <a:noFill/>
          <a:ln w="9525">
            <a:noFill/>
            <a:miter lim="800000"/>
            <a:headEnd/>
            <a:tailEnd/>
          </a:ln>
        </p:spPr>
        <p:txBody>
          <a:bodyPr>
            <a:spAutoFit/>
          </a:bodyPr>
          <a:lstStyle/>
          <a:p>
            <a:r>
              <a:rPr lang="en-US">
                <a:latin typeface="Perpetua" pitchFamily="18" charset="0"/>
              </a:rPr>
              <a:t>     1                              10                         20           30        40 50</a:t>
            </a:r>
          </a:p>
        </p:txBody>
      </p:sp>
      <p:cxnSp>
        <p:nvCxnSpPr>
          <p:cNvPr id="81" name="Straight Connector 80"/>
          <p:cNvCxnSpPr/>
          <p:nvPr/>
        </p:nvCxnSpPr>
        <p:spPr>
          <a:xfrm>
            <a:off x="6096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6248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6400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6553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705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781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858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934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010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7086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7162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7239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7315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7391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0241" name="TextBox 94"/>
          <p:cNvSpPr txBox="1">
            <a:spLocks noChangeArrowheads="1"/>
          </p:cNvSpPr>
          <p:nvPr/>
        </p:nvSpPr>
        <p:spPr bwMode="auto">
          <a:xfrm>
            <a:off x="838200" y="5268913"/>
            <a:ext cx="1066800" cy="369887"/>
          </a:xfrm>
          <a:prstGeom prst="rect">
            <a:avLst/>
          </a:prstGeom>
          <a:noFill/>
          <a:ln w="9525">
            <a:noFill/>
            <a:miter lim="800000"/>
            <a:headEnd/>
            <a:tailEnd/>
          </a:ln>
        </p:spPr>
        <p:txBody>
          <a:bodyPr>
            <a:spAutoFit/>
          </a:bodyPr>
          <a:lstStyle/>
          <a:p>
            <a:r>
              <a:rPr lang="en-US">
                <a:latin typeface="Perpetua" pitchFamily="18" charset="0"/>
              </a:rPr>
              <a:t>a little </a:t>
            </a:r>
          </a:p>
        </p:txBody>
      </p:sp>
      <p:sp>
        <p:nvSpPr>
          <p:cNvPr id="50242" name="TextBox 95"/>
          <p:cNvSpPr txBox="1">
            <a:spLocks noChangeArrowheads="1"/>
          </p:cNvSpPr>
          <p:nvPr/>
        </p:nvSpPr>
        <p:spPr bwMode="auto">
          <a:xfrm>
            <a:off x="7086600" y="5421313"/>
            <a:ext cx="1066800" cy="369887"/>
          </a:xfrm>
          <a:prstGeom prst="rect">
            <a:avLst/>
          </a:prstGeom>
          <a:noFill/>
          <a:ln w="9525">
            <a:noFill/>
            <a:miter lim="800000"/>
            <a:headEnd/>
            <a:tailEnd/>
          </a:ln>
        </p:spPr>
        <p:txBody>
          <a:bodyPr>
            <a:spAutoFit/>
          </a:bodyPr>
          <a:lstStyle/>
          <a:p>
            <a:r>
              <a:rPr lang="en-US">
                <a:latin typeface="Perpetua" pitchFamily="18" charset="0"/>
              </a:rPr>
              <a:t>a lot  </a:t>
            </a:r>
          </a:p>
        </p:txBody>
      </p:sp>
      <p:cxnSp>
        <p:nvCxnSpPr>
          <p:cNvPr id="98" name="Straight Connector 97"/>
          <p:cNvCxnSpPr/>
          <p:nvPr/>
        </p:nvCxnSpPr>
        <p:spPr>
          <a:xfrm>
            <a:off x="2590800" y="2743200"/>
            <a:ext cx="0" cy="1295400"/>
          </a:xfrm>
          <a:prstGeom prst="line">
            <a:avLst/>
          </a:prstGeom>
          <a:ln w="412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4343400" y="2743200"/>
            <a:ext cx="0" cy="1295400"/>
          </a:xfrm>
          <a:prstGeom prst="line">
            <a:avLst/>
          </a:prstGeom>
          <a:ln w="412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5943600" y="2667000"/>
            <a:ext cx="0" cy="1295400"/>
          </a:xfrm>
          <a:prstGeom prst="line">
            <a:avLst/>
          </a:prstGeom>
          <a:ln w="41275">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US" smtClean="0"/>
              <a:t>10 year olds Operational Sense </a:t>
            </a:r>
          </a:p>
        </p:txBody>
      </p:sp>
      <p:sp>
        <p:nvSpPr>
          <p:cNvPr id="4" name="Rectangle 3"/>
          <p:cNvSpPr/>
          <p:nvPr/>
        </p:nvSpPr>
        <p:spPr>
          <a:xfrm>
            <a:off x="457200" y="1447800"/>
            <a:ext cx="8001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002060"/>
                </a:solidFill>
              </a:rPr>
              <a:t>Double internal number line has been well developed to allow for two digit operational problem solving  </a:t>
            </a:r>
          </a:p>
        </p:txBody>
      </p:sp>
      <p:sp>
        <p:nvSpPr>
          <p:cNvPr id="51204" name="TextBox 38"/>
          <p:cNvSpPr txBox="1">
            <a:spLocks noChangeArrowheads="1"/>
          </p:cNvSpPr>
          <p:nvPr/>
        </p:nvSpPr>
        <p:spPr bwMode="auto">
          <a:xfrm>
            <a:off x="914400" y="5705475"/>
            <a:ext cx="7391400" cy="647700"/>
          </a:xfrm>
          <a:prstGeom prst="rect">
            <a:avLst/>
          </a:prstGeom>
          <a:noFill/>
          <a:ln w="9525">
            <a:noFill/>
            <a:miter lim="800000"/>
            <a:headEnd/>
            <a:tailEnd/>
          </a:ln>
        </p:spPr>
        <p:txBody>
          <a:bodyPr>
            <a:spAutoFit/>
          </a:bodyPr>
          <a:lstStyle/>
          <a:p>
            <a:r>
              <a:rPr lang="en-US">
                <a:latin typeface="Perpetua" pitchFamily="18" charset="0"/>
              </a:rPr>
              <a:t>These two well developed number lines allow for the capability of doing two digit addition calculations mentally.</a:t>
            </a:r>
          </a:p>
        </p:txBody>
      </p:sp>
      <p:cxnSp>
        <p:nvCxnSpPr>
          <p:cNvPr id="41" name="Straight Connector 40"/>
          <p:cNvCxnSpPr/>
          <p:nvPr/>
        </p:nvCxnSpPr>
        <p:spPr>
          <a:xfrm>
            <a:off x="1143000" y="2590800"/>
            <a:ext cx="66294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10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895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362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828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371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953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429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257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486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191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572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715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943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1219" name="TextBox 54"/>
          <p:cNvSpPr txBox="1">
            <a:spLocks noChangeArrowheads="1"/>
          </p:cNvSpPr>
          <p:nvPr/>
        </p:nvSpPr>
        <p:spPr bwMode="auto">
          <a:xfrm>
            <a:off x="914400" y="3276600"/>
            <a:ext cx="7315200" cy="369888"/>
          </a:xfrm>
          <a:prstGeom prst="rect">
            <a:avLst/>
          </a:prstGeom>
          <a:noFill/>
          <a:ln w="9525">
            <a:noFill/>
            <a:miter lim="800000"/>
            <a:headEnd/>
            <a:tailEnd/>
          </a:ln>
        </p:spPr>
        <p:txBody>
          <a:bodyPr>
            <a:spAutoFit/>
          </a:bodyPr>
          <a:lstStyle/>
          <a:p>
            <a:r>
              <a:rPr lang="en-US">
                <a:latin typeface="Perpetua" pitchFamily="18" charset="0"/>
              </a:rPr>
              <a:t>     1                              10                         20           30        40 50</a:t>
            </a:r>
          </a:p>
        </p:txBody>
      </p:sp>
      <p:cxnSp>
        <p:nvCxnSpPr>
          <p:cNvPr id="56" name="Straight Connector 55"/>
          <p:cNvCxnSpPr/>
          <p:nvPr/>
        </p:nvCxnSpPr>
        <p:spPr>
          <a:xfrm>
            <a:off x="6096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248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400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553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705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781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6858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934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010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086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162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239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315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7391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1234" name="TextBox 33"/>
          <p:cNvSpPr txBox="1">
            <a:spLocks noChangeArrowheads="1"/>
          </p:cNvSpPr>
          <p:nvPr/>
        </p:nvSpPr>
        <p:spPr bwMode="auto">
          <a:xfrm>
            <a:off x="838200" y="3657600"/>
            <a:ext cx="1066800" cy="369888"/>
          </a:xfrm>
          <a:prstGeom prst="rect">
            <a:avLst/>
          </a:prstGeom>
          <a:noFill/>
          <a:ln w="9525">
            <a:noFill/>
            <a:miter lim="800000"/>
            <a:headEnd/>
            <a:tailEnd/>
          </a:ln>
        </p:spPr>
        <p:txBody>
          <a:bodyPr>
            <a:spAutoFit/>
          </a:bodyPr>
          <a:lstStyle/>
          <a:p>
            <a:r>
              <a:rPr lang="en-US">
                <a:latin typeface="Perpetua" pitchFamily="18" charset="0"/>
              </a:rPr>
              <a:t>a little </a:t>
            </a:r>
          </a:p>
        </p:txBody>
      </p:sp>
      <p:sp>
        <p:nvSpPr>
          <p:cNvPr id="51235" name="TextBox 34"/>
          <p:cNvSpPr txBox="1">
            <a:spLocks noChangeArrowheads="1"/>
          </p:cNvSpPr>
          <p:nvPr/>
        </p:nvSpPr>
        <p:spPr bwMode="auto">
          <a:xfrm>
            <a:off x="7086600" y="3810000"/>
            <a:ext cx="1066800" cy="369888"/>
          </a:xfrm>
          <a:prstGeom prst="rect">
            <a:avLst/>
          </a:prstGeom>
          <a:noFill/>
          <a:ln w="9525">
            <a:noFill/>
            <a:miter lim="800000"/>
            <a:headEnd/>
            <a:tailEnd/>
          </a:ln>
        </p:spPr>
        <p:txBody>
          <a:bodyPr>
            <a:spAutoFit/>
          </a:bodyPr>
          <a:lstStyle/>
          <a:p>
            <a:r>
              <a:rPr lang="en-US">
                <a:latin typeface="Perpetua" pitchFamily="18" charset="0"/>
              </a:rPr>
              <a:t>a lot  </a:t>
            </a:r>
          </a:p>
        </p:txBody>
      </p:sp>
      <p:cxnSp>
        <p:nvCxnSpPr>
          <p:cNvPr id="36" name="Straight Connector 35"/>
          <p:cNvCxnSpPr/>
          <p:nvPr/>
        </p:nvCxnSpPr>
        <p:spPr>
          <a:xfrm>
            <a:off x="1143000" y="4202113"/>
            <a:ext cx="66294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810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895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362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828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371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953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429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257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486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191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4572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715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5943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1250" name="TextBox 79"/>
          <p:cNvSpPr txBox="1">
            <a:spLocks noChangeArrowheads="1"/>
          </p:cNvSpPr>
          <p:nvPr/>
        </p:nvSpPr>
        <p:spPr bwMode="auto">
          <a:xfrm>
            <a:off x="914400" y="4887913"/>
            <a:ext cx="7315200" cy="369887"/>
          </a:xfrm>
          <a:prstGeom prst="rect">
            <a:avLst/>
          </a:prstGeom>
          <a:noFill/>
          <a:ln w="9525">
            <a:noFill/>
            <a:miter lim="800000"/>
            <a:headEnd/>
            <a:tailEnd/>
          </a:ln>
        </p:spPr>
        <p:txBody>
          <a:bodyPr>
            <a:spAutoFit/>
          </a:bodyPr>
          <a:lstStyle/>
          <a:p>
            <a:r>
              <a:rPr lang="en-US">
                <a:latin typeface="Perpetua" pitchFamily="18" charset="0"/>
              </a:rPr>
              <a:t>     1                              10                         20           30        40 50</a:t>
            </a:r>
          </a:p>
        </p:txBody>
      </p:sp>
      <p:cxnSp>
        <p:nvCxnSpPr>
          <p:cNvPr id="81" name="Straight Connector 80"/>
          <p:cNvCxnSpPr/>
          <p:nvPr/>
        </p:nvCxnSpPr>
        <p:spPr>
          <a:xfrm>
            <a:off x="6096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6248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6400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6553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705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781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858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934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010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7086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7162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7239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7315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7391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1265" name="TextBox 94"/>
          <p:cNvSpPr txBox="1">
            <a:spLocks noChangeArrowheads="1"/>
          </p:cNvSpPr>
          <p:nvPr/>
        </p:nvSpPr>
        <p:spPr bwMode="auto">
          <a:xfrm>
            <a:off x="838200" y="5268913"/>
            <a:ext cx="1066800" cy="369887"/>
          </a:xfrm>
          <a:prstGeom prst="rect">
            <a:avLst/>
          </a:prstGeom>
          <a:noFill/>
          <a:ln w="9525">
            <a:noFill/>
            <a:miter lim="800000"/>
            <a:headEnd/>
            <a:tailEnd/>
          </a:ln>
        </p:spPr>
        <p:txBody>
          <a:bodyPr>
            <a:spAutoFit/>
          </a:bodyPr>
          <a:lstStyle/>
          <a:p>
            <a:r>
              <a:rPr lang="en-US">
                <a:latin typeface="Perpetua" pitchFamily="18" charset="0"/>
              </a:rPr>
              <a:t>a little </a:t>
            </a:r>
          </a:p>
        </p:txBody>
      </p:sp>
      <p:sp>
        <p:nvSpPr>
          <p:cNvPr id="51266" name="TextBox 95"/>
          <p:cNvSpPr txBox="1">
            <a:spLocks noChangeArrowheads="1"/>
          </p:cNvSpPr>
          <p:nvPr/>
        </p:nvSpPr>
        <p:spPr bwMode="auto">
          <a:xfrm>
            <a:off x="7086600" y="5421313"/>
            <a:ext cx="1066800" cy="369887"/>
          </a:xfrm>
          <a:prstGeom prst="rect">
            <a:avLst/>
          </a:prstGeom>
          <a:noFill/>
          <a:ln w="9525">
            <a:noFill/>
            <a:miter lim="800000"/>
            <a:headEnd/>
            <a:tailEnd/>
          </a:ln>
        </p:spPr>
        <p:txBody>
          <a:bodyPr>
            <a:spAutoFit/>
          </a:bodyPr>
          <a:lstStyle/>
          <a:p>
            <a:r>
              <a:rPr lang="en-US">
                <a:latin typeface="Perpetua" pitchFamily="18" charset="0"/>
              </a:rPr>
              <a:t>a lot  </a:t>
            </a:r>
          </a:p>
        </p:txBody>
      </p:sp>
      <p:cxnSp>
        <p:nvCxnSpPr>
          <p:cNvPr id="98" name="Straight Connector 97"/>
          <p:cNvCxnSpPr/>
          <p:nvPr/>
        </p:nvCxnSpPr>
        <p:spPr>
          <a:xfrm>
            <a:off x="2590800" y="2743200"/>
            <a:ext cx="0" cy="1295400"/>
          </a:xfrm>
          <a:prstGeom prst="line">
            <a:avLst/>
          </a:prstGeom>
          <a:ln w="41275" cmpd="sng">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6629400" y="2667000"/>
            <a:ext cx="0" cy="1295400"/>
          </a:xfrm>
          <a:prstGeom prst="line">
            <a:avLst/>
          </a:prstGeom>
          <a:ln w="41275" cmpd="sng">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4800600" y="2743200"/>
            <a:ext cx="0" cy="1295400"/>
          </a:xfrm>
          <a:prstGeom prst="line">
            <a:avLst/>
          </a:prstGeom>
          <a:ln w="41275" cmpd="sng">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dirty="0" smtClean="0"/>
              <a:t>Outcomes for Session One  </a:t>
            </a:r>
            <a:endParaRPr lang="en-US" dirty="0" smtClean="0"/>
          </a:p>
        </p:txBody>
      </p:sp>
      <p:sp>
        <p:nvSpPr>
          <p:cNvPr id="7171" name="Content Placeholder 2"/>
          <p:cNvSpPr>
            <a:spLocks noGrp="1"/>
          </p:cNvSpPr>
          <p:nvPr>
            <p:ph sz="quarter" idx="1"/>
          </p:nvPr>
        </p:nvSpPr>
        <p:spPr/>
        <p:txBody>
          <a:bodyPr/>
          <a:lstStyle/>
          <a:p>
            <a:pPr eaLnBrk="1" hangingPunct="1">
              <a:buFont typeface="Wingdings 2" pitchFamily="18" charset="2"/>
              <a:buNone/>
            </a:pPr>
            <a:r>
              <a:rPr lang="en-US" smtClean="0"/>
              <a:t>Participants will have a basic knowledge of the National Math Panel report of 2008</a:t>
            </a:r>
          </a:p>
          <a:p>
            <a:pPr eaLnBrk="1" hangingPunct="1">
              <a:buFont typeface="Wingdings 2" pitchFamily="18" charset="2"/>
              <a:buNone/>
            </a:pPr>
            <a:r>
              <a:rPr lang="en-US" smtClean="0"/>
              <a:t>Participants will have a foundational knowledge of the psychological processes of mathematics </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eaLnBrk="1" hangingPunct="1"/>
            <a:r>
              <a:rPr lang="en-US" smtClean="0"/>
              <a:t>Language and Multiplication </a:t>
            </a:r>
          </a:p>
        </p:txBody>
      </p:sp>
      <p:sp>
        <p:nvSpPr>
          <p:cNvPr id="52227" name="Content Placeholder 2"/>
          <p:cNvSpPr>
            <a:spLocks noGrp="1"/>
          </p:cNvSpPr>
          <p:nvPr>
            <p:ph sz="quarter" idx="1"/>
          </p:nvPr>
        </p:nvSpPr>
        <p:spPr>
          <a:xfrm>
            <a:off x="914400" y="1447800"/>
            <a:ext cx="3276600" cy="1447800"/>
          </a:xfrm>
        </p:spPr>
        <p:txBody>
          <a:bodyPr/>
          <a:lstStyle/>
          <a:p>
            <a:pPr algn="ctr" eaLnBrk="1" hangingPunct="1">
              <a:buFont typeface="Wingdings 2" pitchFamily="18" charset="2"/>
              <a:buNone/>
            </a:pPr>
            <a:r>
              <a:rPr lang="en-US" sz="6000" smtClean="0"/>
              <a:t>25 x 30=</a:t>
            </a:r>
          </a:p>
        </p:txBody>
      </p:sp>
      <p:pic>
        <p:nvPicPr>
          <p:cNvPr id="52228" name="Picture 2" descr="http://ts2.mm.bing.net/images/thumbnail.aspx?q=4815994629718729&amp;id=d269423f22c86949dc3602532fc79dc5&amp;url=http%3a%2f%2fwww.psp-themes.net%2fdata%2fmedia%2f11%2falphabet.jpg"/>
          <p:cNvPicPr>
            <a:picLocks noChangeAspect="1" noChangeArrowheads="1"/>
          </p:cNvPicPr>
          <p:nvPr/>
        </p:nvPicPr>
        <p:blipFill>
          <a:blip r:embed="rId3" cstate="print"/>
          <a:srcRect/>
          <a:stretch>
            <a:fillRect/>
          </a:stretch>
        </p:blipFill>
        <p:spPr bwMode="auto">
          <a:xfrm>
            <a:off x="5029200" y="1524000"/>
            <a:ext cx="2238375" cy="2857500"/>
          </a:xfrm>
          <a:prstGeom prst="rect">
            <a:avLst/>
          </a:prstGeom>
          <a:noFill/>
          <a:ln w="9525">
            <a:noFill/>
            <a:miter lim="800000"/>
            <a:headEnd/>
            <a:tailEnd/>
          </a:ln>
        </p:spPr>
      </p:pic>
      <p:pic>
        <p:nvPicPr>
          <p:cNvPr id="52229" name="Picture 4" descr="http://ts2.mm.bing.net/images/thumbnail.aspx?q=4612035221258925&amp;id=be7c95af012722aad8a426b901d2fc94&amp;url=http%3a%2f%2fetc.usf.edu%2fclipart%2f42300%2f42337%2fbrain_42337_lg.gif"/>
          <p:cNvPicPr>
            <a:picLocks noChangeAspect="1" noChangeArrowheads="1"/>
          </p:cNvPicPr>
          <p:nvPr/>
        </p:nvPicPr>
        <p:blipFill>
          <a:blip r:embed="rId4" cstate="print"/>
          <a:srcRect/>
          <a:stretch>
            <a:fillRect/>
          </a:stretch>
        </p:blipFill>
        <p:spPr bwMode="auto">
          <a:xfrm>
            <a:off x="304800" y="2743200"/>
            <a:ext cx="2124075" cy="2590800"/>
          </a:xfrm>
          <a:prstGeom prst="rect">
            <a:avLst/>
          </a:prstGeom>
          <a:noFill/>
          <a:ln w="9525">
            <a:noFill/>
            <a:miter lim="800000"/>
            <a:headEnd/>
            <a:tailEnd/>
          </a:ln>
        </p:spPr>
      </p:pic>
      <p:pic>
        <p:nvPicPr>
          <p:cNvPr id="52230" name="Picture 4" descr="http://ts2.mm.bing.net/images/thumbnail.aspx?q=4612035221258925&amp;id=be7c95af012722aad8a426b901d2fc94&amp;url=http%3a%2f%2fetc.usf.edu%2fclipart%2f42300%2f42337%2fbrain_42337_lg.gif"/>
          <p:cNvPicPr>
            <a:picLocks noChangeAspect="1" noChangeArrowheads="1"/>
          </p:cNvPicPr>
          <p:nvPr/>
        </p:nvPicPr>
        <p:blipFill>
          <a:blip r:embed="rId4" cstate="print"/>
          <a:srcRect/>
          <a:stretch>
            <a:fillRect/>
          </a:stretch>
        </p:blipFill>
        <p:spPr bwMode="auto">
          <a:xfrm>
            <a:off x="2667000" y="2743200"/>
            <a:ext cx="2124075" cy="2590800"/>
          </a:xfrm>
          <a:prstGeom prst="rect">
            <a:avLst/>
          </a:prstGeom>
          <a:noFill/>
          <a:ln w="9525">
            <a:noFill/>
            <a:miter lim="800000"/>
            <a:headEnd/>
            <a:tailEnd/>
          </a:ln>
        </p:spPr>
      </p:pic>
      <p:sp>
        <p:nvSpPr>
          <p:cNvPr id="52231" name="TextBox 6"/>
          <p:cNvSpPr txBox="1">
            <a:spLocks noChangeArrowheads="1"/>
          </p:cNvSpPr>
          <p:nvPr/>
        </p:nvSpPr>
        <p:spPr bwMode="auto">
          <a:xfrm>
            <a:off x="304800" y="5562600"/>
            <a:ext cx="2209800" cy="369888"/>
          </a:xfrm>
          <a:prstGeom prst="rect">
            <a:avLst/>
          </a:prstGeom>
          <a:noFill/>
          <a:ln w="9525">
            <a:noFill/>
            <a:miter lim="800000"/>
            <a:headEnd/>
            <a:tailEnd/>
          </a:ln>
        </p:spPr>
        <p:txBody>
          <a:bodyPr>
            <a:spAutoFit/>
          </a:bodyPr>
          <a:lstStyle/>
          <a:p>
            <a:pPr algn="ctr"/>
            <a:r>
              <a:rPr lang="en-US">
                <a:latin typeface="Perpetua" pitchFamily="18" charset="0"/>
              </a:rPr>
              <a:t>Exact </a:t>
            </a:r>
          </a:p>
        </p:txBody>
      </p:sp>
      <p:sp>
        <p:nvSpPr>
          <p:cNvPr id="52232" name="TextBox 7"/>
          <p:cNvSpPr txBox="1">
            <a:spLocks noChangeArrowheads="1"/>
          </p:cNvSpPr>
          <p:nvPr/>
        </p:nvSpPr>
        <p:spPr bwMode="auto">
          <a:xfrm>
            <a:off x="2667000" y="5638800"/>
            <a:ext cx="2209800" cy="369888"/>
          </a:xfrm>
          <a:prstGeom prst="rect">
            <a:avLst/>
          </a:prstGeom>
          <a:noFill/>
          <a:ln w="9525">
            <a:noFill/>
            <a:miter lim="800000"/>
            <a:headEnd/>
            <a:tailEnd/>
          </a:ln>
        </p:spPr>
        <p:txBody>
          <a:bodyPr>
            <a:spAutoFit/>
          </a:bodyPr>
          <a:lstStyle/>
          <a:p>
            <a:pPr algn="ctr"/>
            <a:r>
              <a:rPr lang="en-US">
                <a:latin typeface="Perpetua" pitchFamily="18" charset="0"/>
              </a:rPr>
              <a:t>Approximate </a:t>
            </a:r>
          </a:p>
        </p:txBody>
      </p:sp>
      <p:sp>
        <p:nvSpPr>
          <p:cNvPr id="9" name="Oval 8"/>
          <p:cNvSpPr/>
          <p:nvPr/>
        </p:nvSpPr>
        <p:spPr>
          <a:xfrm>
            <a:off x="381000" y="3276600"/>
            <a:ext cx="4572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2895600" y="4343400"/>
            <a:ext cx="3048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4267200" y="3962400"/>
            <a:ext cx="3048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4114800" y="4572000"/>
            <a:ext cx="3048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eaLnBrk="1" hangingPunct="1"/>
            <a:r>
              <a:rPr lang="en-US" smtClean="0"/>
              <a:t>CRA</a:t>
            </a:r>
          </a:p>
        </p:txBody>
      </p:sp>
      <p:sp>
        <p:nvSpPr>
          <p:cNvPr id="3" name="Content Placeholder 2"/>
          <p:cNvSpPr>
            <a:spLocks noGrp="1"/>
          </p:cNvSpPr>
          <p:nvPr>
            <p:ph idx="1"/>
          </p:nvPr>
        </p:nvSpPr>
        <p:spPr/>
        <p:txBody>
          <a:bodyPr>
            <a:normAutofit/>
          </a:bodyPr>
          <a:lstStyle/>
          <a:p>
            <a:pPr marL="0" indent="0" eaLnBrk="1" fontAlgn="auto" hangingPunct="1">
              <a:spcBef>
                <a:spcPts val="580"/>
              </a:spcBef>
              <a:spcAft>
                <a:spcPts val="0"/>
              </a:spcAft>
              <a:buFont typeface="Wingdings 2"/>
              <a:buNone/>
              <a:defRPr/>
            </a:pPr>
            <a:endParaRPr lang="en-US" dirty="0" smtClean="0"/>
          </a:p>
          <a:p>
            <a:pPr marL="0" indent="0" eaLnBrk="1" fontAlgn="auto" hangingPunct="1">
              <a:spcBef>
                <a:spcPts val="580"/>
              </a:spcBef>
              <a:spcAft>
                <a:spcPts val="0"/>
              </a:spcAft>
              <a:buFont typeface="Wingdings 2"/>
              <a:buNone/>
              <a:defRPr/>
            </a:pPr>
            <a:r>
              <a:rPr lang="en-US" dirty="0" smtClean="0"/>
              <a:t>The CRA instructional sequence consists of three stages: concrete, representation, and abstract.</a:t>
            </a:r>
          </a:p>
          <a:p>
            <a:pPr marL="0" indent="0" eaLnBrk="1" fontAlgn="auto" hangingPunct="1">
              <a:spcBef>
                <a:spcPts val="580"/>
              </a:spcBef>
              <a:spcAft>
                <a:spcPts val="0"/>
              </a:spcAft>
              <a:buFont typeface="Wingdings 2"/>
              <a:buNone/>
              <a:defRPr/>
            </a:pPr>
            <a:endParaRPr lang="en-US" dirty="0"/>
          </a:p>
          <a:p>
            <a:pPr marL="0" indent="0" eaLnBrk="1" fontAlgn="auto" hangingPunct="1">
              <a:spcBef>
                <a:spcPts val="580"/>
              </a:spcBef>
              <a:spcAft>
                <a:spcPts val="0"/>
              </a:spcAft>
              <a:buFont typeface="Wingdings 2"/>
              <a:buNone/>
              <a:defRPr/>
            </a:pPr>
            <a:endParaRPr lang="en-US" dirty="0" smtClean="0"/>
          </a:p>
          <a:p>
            <a:pPr marL="274320" indent="-274320" eaLnBrk="1" fontAlgn="auto" hangingPunct="1">
              <a:spcBef>
                <a:spcPts val="580"/>
              </a:spcBef>
              <a:spcAft>
                <a:spcPts val="0"/>
              </a:spcAft>
              <a:buFont typeface="Wingdings 2"/>
              <a:buChar char=""/>
              <a:defRPr/>
            </a:pPr>
            <a:endParaRPr lang="en-US" dirty="0" smtClean="0"/>
          </a:p>
        </p:txBody>
      </p:sp>
      <p:pic>
        <p:nvPicPr>
          <p:cNvPr id="53252" name="Picture 3" descr="C:\Users\cwarden\AppData\Local\Microsoft\Windows\Temporary Internet Files\Content.IE5\Y4K7FZT1\MC900213231[1].wmf"/>
          <p:cNvPicPr>
            <a:picLocks noChangeAspect="1" noChangeArrowheads="1"/>
          </p:cNvPicPr>
          <p:nvPr/>
        </p:nvPicPr>
        <p:blipFill>
          <a:blip r:embed="rId3" cstate="print"/>
          <a:srcRect/>
          <a:stretch>
            <a:fillRect/>
          </a:stretch>
        </p:blipFill>
        <p:spPr bwMode="auto">
          <a:xfrm>
            <a:off x="3660775" y="4098925"/>
            <a:ext cx="1822450" cy="2209800"/>
          </a:xfrm>
          <a:prstGeom prst="rect">
            <a:avLst/>
          </a:prstGeom>
          <a:noFill/>
          <a:ln w="9525">
            <a:noFill/>
            <a:miter lim="800000"/>
            <a:headEnd/>
            <a:tailEnd/>
          </a:ln>
        </p:spPr>
      </p:pic>
      <p:pic>
        <p:nvPicPr>
          <p:cNvPr id="53253" name="Picture 4" descr="C:\Users\cwarden\AppData\Local\Microsoft\Windows\Temporary Internet Files\Content.IE5\DI4OZFM3\MC900445732[1].wmf"/>
          <p:cNvPicPr>
            <a:picLocks noChangeAspect="1" noChangeArrowheads="1"/>
          </p:cNvPicPr>
          <p:nvPr/>
        </p:nvPicPr>
        <p:blipFill>
          <a:blip r:embed="rId4" cstate="print"/>
          <a:srcRect/>
          <a:stretch>
            <a:fillRect/>
          </a:stretch>
        </p:blipFill>
        <p:spPr bwMode="auto">
          <a:xfrm>
            <a:off x="6475413" y="4038600"/>
            <a:ext cx="2514600" cy="2667000"/>
          </a:xfrm>
          <a:prstGeom prst="rect">
            <a:avLst/>
          </a:prstGeom>
          <a:noFill/>
          <a:ln w="9525">
            <a:noFill/>
            <a:miter lim="800000"/>
            <a:headEnd/>
            <a:tailEnd/>
          </a:ln>
        </p:spPr>
      </p:pic>
      <p:pic>
        <p:nvPicPr>
          <p:cNvPr id="53254" name="Picture 6" descr="C:\Users\cwarden\AppData\Local\Microsoft\Windows\Temporary Internet Files\Content.IE5\RXAQOW25\MC900446248[1].wmf"/>
          <p:cNvPicPr>
            <a:picLocks noChangeAspect="1" noChangeArrowheads="1"/>
          </p:cNvPicPr>
          <p:nvPr/>
        </p:nvPicPr>
        <p:blipFill>
          <a:blip r:embed="rId5" cstate="print"/>
          <a:srcRect/>
          <a:stretch>
            <a:fillRect/>
          </a:stretch>
        </p:blipFill>
        <p:spPr bwMode="auto">
          <a:xfrm>
            <a:off x="457200" y="4038600"/>
            <a:ext cx="2362200" cy="2209800"/>
          </a:xfrm>
          <a:prstGeom prst="rect">
            <a:avLst/>
          </a:prstGeom>
          <a:noFill/>
          <a:ln w="9525">
            <a:noFill/>
            <a:miter lim="800000"/>
            <a:headEnd/>
            <a:tailEnd/>
          </a:ln>
        </p:spPr>
      </p:pic>
      <p:sp>
        <p:nvSpPr>
          <p:cNvPr id="4" name="Curved Down Arrow 3"/>
          <p:cNvSpPr/>
          <p:nvPr/>
        </p:nvSpPr>
        <p:spPr>
          <a:xfrm>
            <a:off x="2819400" y="3368675"/>
            <a:ext cx="1216025" cy="73025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5" name="Curved Down Arrow 4"/>
          <p:cNvSpPr/>
          <p:nvPr/>
        </p:nvSpPr>
        <p:spPr>
          <a:xfrm>
            <a:off x="5483225" y="3341688"/>
            <a:ext cx="1216025" cy="731837"/>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eaLnBrk="1" hangingPunct="1"/>
            <a:r>
              <a:rPr lang="en-US" i="1" smtClean="0"/>
              <a:t>Concrete</a:t>
            </a:r>
            <a:endParaRPr lang="en-US" smtClean="0"/>
          </a:p>
        </p:txBody>
      </p:sp>
      <p:sp>
        <p:nvSpPr>
          <p:cNvPr id="3" name="Content Placeholder 2"/>
          <p:cNvSpPr>
            <a:spLocks noGrp="1"/>
          </p:cNvSpPr>
          <p:nvPr>
            <p:ph idx="1"/>
          </p:nvPr>
        </p:nvSpPr>
        <p:spPr>
          <a:xfrm>
            <a:off x="914400" y="1447800"/>
            <a:ext cx="7772400" cy="1828800"/>
          </a:xfrm>
        </p:spPr>
        <p:txBody>
          <a:bodyPr>
            <a:normAutofit/>
          </a:bodyPr>
          <a:lstStyle/>
          <a:p>
            <a:pPr marL="0" indent="0" eaLnBrk="1" fontAlgn="auto" hangingPunct="1">
              <a:spcBef>
                <a:spcPts val="580"/>
              </a:spcBef>
              <a:spcAft>
                <a:spcPts val="0"/>
              </a:spcAft>
              <a:buFont typeface="Wingdings 2"/>
              <a:buNone/>
              <a:defRPr/>
            </a:pPr>
            <a:r>
              <a:rPr lang="en-US" i="1" dirty="0" smtClean="0"/>
              <a:t> </a:t>
            </a:r>
            <a:r>
              <a:rPr lang="en-US" dirty="0" smtClean="0"/>
              <a:t>In the concrete stage, the teacher begins instruction by modeling each mathematical concept with concrete materials (e.g., red and yellow chips, cubes, base-ten blocks, pattern blocks, fraction bars, and geometric figures).</a:t>
            </a:r>
          </a:p>
          <a:p>
            <a:pPr marL="274320" indent="-274320" eaLnBrk="1" fontAlgn="auto" hangingPunct="1">
              <a:spcBef>
                <a:spcPts val="580"/>
              </a:spcBef>
              <a:spcAft>
                <a:spcPts val="0"/>
              </a:spcAft>
              <a:buFont typeface="Wingdings 2"/>
              <a:buChar char=""/>
              <a:defRPr/>
            </a:pPr>
            <a:endParaRPr lang="en-US" dirty="0" smtClean="0"/>
          </a:p>
          <a:p>
            <a:pPr marL="274320" indent="-274320" eaLnBrk="1" fontAlgn="auto" hangingPunct="1">
              <a:spcBef>
                <a:spcPts val="580"/>
              </a:spcBef>
              <a:spcAft>
                <a:spcPts val="0"/>
              </a:spcAft>
              <a:buFont typeface="Wingdings 2"/>
              <a:buChar char=""/>
              <a:defRPr/>
            </a:pPr>
            <a:endParaRPr lang="en-US" dirty="0"/>
          </a:p>
        </p:txBody>
      </p:sp>
      <p:pic>
        <p:nvPicPr>
          <p:cNvPr id="54276" name="Picture 2" descr="http://ts3.mm.bing.net/images/thumbnail.aspx?q=4945354744004950&amp;id=1e8d20b4d8379a611bafc8cd01b4550e&amp;url=http%3a%2f%2fwww.enasco.com%2fprod%2fimages%2fproducts%2fFD%2fVC145012l.jpg"/>
          <p:cNvPicPr>
            <a:picLocks noChangeAspect="1" noChangeArrowheads="1"/>
          </p:cNvPicPr>
          <p:nvPr/>
        </p:nvPicPr>
        <p:blipFill>
          <a:blip r:embed="rId2" cstate="print"/>
          <a:srcRect/>
          <a:stretch>
            <a:fillRect/>
          </a:stretch>
        </p:blipFill>
        <p:spPr bwMode="auto">
          <a:xfrm>
            <a:off x="762000" y="3276600"/>
            <a:ext cx="2057400" cy="1652588"/>
          </a:xfrm>
          <a:prstGeom prst="rect">
            <a:avLst/>
          </a:prstGeom>
          <a:noFill/>
          <a:ln w="9525">
            <a:noFill/>
            <a:miter lim="800000"/>
            <a:headEnd/>
            <a:tailEnd/>
          </a:ln>
        </p:spPr>
      </p:pic>
      <p:pic>
        <p:nvPicPr>
          <p:cNvPr id="54277" name="Picture 4" descr="http://ts2.mm.bing.net/images/thumbnail.aspx?q=4929905743037937&amp;id=45d77b6b0b724d99c6748807de48b787&amp;url=http%3a%2f%2fwww.origoeducation.com%2fshop%2fmedia%2fcatalog%2fproduct%2fC%2fu%2fCubes.png"/>
          <p:cNvPicPr>
            <a:picLocks noChangeAspect="1" noChangeArrowheads="1"/>
          </p:cNvPicPr>
          <p:nvPr/>
        </p:nvPicPr>
        <p:blipFill>
          <a:blip r:embed="rId3" cstate="print"/>
          <a:srcRect/>
          <a:stretch>
            <a:fillRect/>
          </a:stretch>
        </p:blipFill>
        <p:spPr bwMode="auto">
          <a:xfrm>
            <a:off x="5943600" y="4495800"/>
            <a:ext cx="1905000" cy="1905000"/>
          </a:xfrm>
          <a:prstGeom prst="rect">
            <a:avLst/>
          </a:prstGeom>
          <a:noFill/>
          <a:ln w="9525">
            <a:noFill/>
            <a:miter lim="800000"/>
            <a:headEnd/>
            <a:tailEnd/>
          </a:ln>
        </p:spPr>
      </p:pic>
      <p:pic>
        <p:nvPicPr>
          <p:cNvPr id="54278" name="Picture 6" descr="http://ts4.mm.bing.net/images/thumbnail.aspx?q=5055477697151215&amp;id=da2346e0ac588caa3cb87e75813b3765&amp;url=http%3a%2f%2fwww.enasco.com%2fprod%2fimages%2fproducts%2fB1%2fAC109650l.jpg"/>
          <p:cNvPicPr>
            <a:picLocks noChangeAspect="1" noChangeArrowheads="1"/>
          </p:cNvPicPr>
          <p:nvPr/>
        </p:nvPicPr>
        <p:blipFill>
          <a:blip r:embed="rId4" cstate="print"/>
          <a:srcRect/>
          <a:stretch>
            <a:fillRect/>
          </a:stretch>
        </p:blipFill>
        <p:spPr bwMode="auto">
          <a:xfrm>
            <a:off x="6629400" y="2895600"/>
            <a:ext cx="1981200" cy="1981200"/>
          </a:xfrm>
          <a:prstGeom prst="rect">
            <a:avLst/>
          </a:prstGeom>
          <a:noFill/>
          <a:ln w="9525">
            <a:noFill/>
            <a:miter lim="800000"/>
            <a:headEnd/>
            <a:tailEnd/>
          </a:ln>
        </p:spPr>
      </p:pic>
      <p:pic>
        <p:nvPicPr>
          <p:cNvPr id="54279" name="Picture 8" descr="http://ts2.mm.bing.net/images/thumbnail.aspx?q=4776425075311805&amp;id=ce155aa6972e6229b42930eb6c93b4fe&amp;url=http%3a%2f%2f2.bp.blogspot.com%2f-njwyUrxNmC4%2fTZW3ED-KqlI%2fAAAAAAAAEcY%2fN4POlSpVwKs%2fs1600%2fPatternBlocks.jpg"/>
          <p:cNvPicPr>
            <a:picLocks noChangeAspect="1" noChangeArrowheads="1"/>
          </p:cNvPicPr>
          <p:nvPr/>
        </p:nvPicPr>
        <p:blipFill>
          <a:blip r:embed="rId5" cstate="print"/>
          <a:srcRect/>
          <a:stretch>
            <a:fillRect/>
          </a:stretch>
        </p:blipFill>
        <p:spPr bwMode="auto">
          <a:xfrm>
            <a:off x="381000" y="4981575"/>
            <a:ext cx="2857500" cy="1876425"/>
          </a:xfrm>
          <a:prstGeom prst="rect">
            <a:avLst/>
          </a:prstGeom>
          <a:noFill/>
          <a:ln w="9525">
            <a:noFill/>
            <a:miter lim="800000"/>
            <a:headEnd/>
            <a:tailEnd/>
          </a:ln>
        </p:spPr>
      </p:pic>
      <p:pic>
        <p:nvPicPr>
          <p:cNvPr id="54280" name="Picture 10" descr="http://ts2.mm.bing.net/images/thumbnail.aspx?q=4994858538436721&amp;id=22d1f06a5a690befa9524e654cdb60d3&amp;url=http%3a%2f%2fexchangedownloads.smarttech.com%2fpublic%2fcontent%2f3f%2f3f521c3f-905f-4ba0-89a4-c4a1e6b7c57b%2fpreviews%2fmedium%2f0001.png"/>
          <p:cNvPicPr>
            <a:picLocks noChangeAspect="1" noChangeArrowheads="1"/>
          </p:cNvPicPr>
          <p:nvPr/>
        </p:nvPicPr>
        <p:blipFill>
          <a:blip r:embed="rId6" cstate="print"/>
          <a:srcRect/>
          <a:stretch>
            <a:fillRect/>
          </a:stretch>
        </p:blipFill>
        <p:spPr bwMode="auto">
          <a:xfrm>
            <a:off x="3962400" y="4876800"/>
            <a:ext cx="1406525" cy="1371600"/>
          </a:xfrm>
          <a:prstGeom prst="rect">
            <a:avLst/>
          </a:prstGeom>
          <a:noFill/>
          <a:ln w="9525">
            <a:noFill/>
            <a:miter lim="800000"/>
            <a:headEnd/>
            <a:tailEnd/>
          </a:ln>
        </p:spPr>
      </p:pic>
      <p:pic>
        <p:nvPicPr>
          <p:cNvPr id="54281" name="Picture 12" descr="http://ts1.mm.bing.net/images/thumbnail.aspx?q=4615007339021344&amp;id=5b4e99a60f54706894975fc5a0f74891&amp;url=http%3a%2f%2fpolaris.umuc.edu%2f%7eskline%2fimages%2fsolidfigures2.jpg"/>
          <p:cNvPicPr>
            <a:picLocks noChangeAspect="1" noChangeArrowheads="1"/>
          </p:cNvPicPr>
          <p:nvPr/>
        </p:nvPicPr>
        <p:blipFill>
          <a:blip r:embed="rId7" cstate="print"/>
          <a:srcRect/>
          <a:stretch>
            <a:fillRect/>
          </a:stretch>
        </p:blipFill>
        <p:spPr bwMode="auto">
          <a:xfrm>
            <a:off x="3505200" y="3352800"/>
            <a:ext cx="1806575" cy="1238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eaLnBrk="1" hangingPunct="1"/>
            <a:r>
              <a:rPr lang="en-US" smtClean="0"/>
              <a:t>Concrete</a:t>
            </a:r>
          </a:p>
        </p:txBody>
      </p:sp>
      <p:sp>
        <p:nvSpPr>
          <p:cNvPr id="3" name="Content Placeholder 2"/>
          <p:cNvSpPr>
            <a:spLocks noGrp="1"/>
          </p:cNvSpPr>
          <p:nvPr>
            <p:ph idx="1"/>
          </p:nvPr>
        </p:nvSpPr>
        <p:spPr/>
        <p:txBody>
          <a:bodyPr>
            <a:normAutofit/>
          </a:bodyPr>
          <a:lstStyle/>
          <a:p>
            <a:pPr marL="274320" indent="-274320" eaLnBrk="1" fontAlgn="auto" hangingPunct="1">
              <a:spcBef>
                <a:spcPts val="580"/>
              </a:spcBef>
              <a:spcAft>
                <a:spcPts val="0"/>
              </a:spcAft>
              <a:buFont typeface="Wingdings 2"/>
              <a:buChar char=""/>
              <a:defRPr/>
            </a:pPr>
            <a:r>
              <a:rPr lang="en-US" dirty="0" smtClean="0"/>
              <a:t>Studies show that students who use concrete materials </a:t>
            </a:r>
          </a:p>
          <a:p>
            <a:pPr marL="548640" lvl="1" eaLnBrk="1" fontAlgn="auto" hangingPunct="1">
              <a:spcBef>
                <a:spcPts val="370"/>
              </a:spcBef>
              <a:spcAft>
                <a:spcPts val="0"/>
              </a:spcAft>
              <a:buFont typeface="Wingdings 2"/>
              <a:buChar char=""/>
              <a:defRPr/>
            </a:pPr>
            <a:r>
              <a:rPr lang="en-US" dirty="0" smtClean="0"/>
              <a:t>Develop more precise and comprehensive mental representations</a:t>
            </a:r>
          </a:p>
          <a:p>
            <a:pPr marL="548640" lvl="1" eaLnBrk="1" fontAlgn="auto" hangingPunct="1">
              <a:spcBef>
                <a:spcPts val="370"/>
              </a:spcBef>
              <a:spcAft>
                <a:spcPts val="0"/>
              </a:spcAft>
              <a:buFont typeface="Wingdings 2"/>
              <a:buChar char=""/>
              <a:defRPr/>
            </a:pPr>
            <a:r>
              <a:rPr lang="en-US" dirty="0" smtClean="0"/>
              <a:t>Show more motivation and on-task behaviors</a:t>
            </a:r>
          </a:p>
          <a:p>
            <a:pPr marL="548640" lvl="1" eaLnBrk="1" fontAlgn="auto" hangingPunct="1">
              <a:spcBef>
                <a:spcPts val="370"/>
              </a:spcBef>
              <a:spcAft>
                <a:spcPts val="0"/>
              </a:spcAft>
              <a:buFont typeface="Wingdings 2"/>
              <a:buChar char=""/>
              <a:defRPr/>
            </a:pPr>
            <a:r>
              <a:rPr lang="en-US" dirty="0" smtClean="0"/>
              <a:t>Understand mathematical ideas</a:t>
            </a:r>
          </a:p>
          <a:p>
            <a:pPr marL="548640" lvl="1" eaLnBrk="1" fontAlgn="auto" hangingPunct="1">
              <a:spcBef>
                <a:spcPts val="370"/>
              </a:spcBef>
              <a:spcAft>
                <a:spcPts val="0"/>
              </a:spcAft>
              <a:buFont typeface="Wingdings 2"/>
              <a:buChar char=""/>
              <a:defRPr/>
            </a:pPr>
            <a:r>
              <a:rPr lang="en-US" dirty="0" smtClean="0"/>
              <a:t>Can better apply these ideas to life situations</a:t>
            </a:r>
          </a:p>
          <a:p>
            <a:pPr marL="548640" lvl="1" eaLnBrk="1" fontAlgn="auto" hangingPunct="1">
              <a:spcBef>
                <a:spcPts val="370"/>
              </a:spcBef>
              <a:spcAft>
                <a:spcPts val="0"/>
              </a:spcAft>
              <a:buFont typeface="Wingdings 2"/>
              <a:buChar char=""/>
              <a:defRPr/>
            </a:pPr>
            <a:endParaRPr lang="en-US" dirty="0"/>
          </a:p>
          <a:p>
            <a:pPr marL="457200" lvl="1" indent="0" eaLnBrk="1" fontAlgn="auto" hangingPunct="1">
              <a:spcBef>
                <a:spcPts val="370"/>
              </a:spcBef>
              <a:spcAft>
                <a:spcPts val="0"/>
              </a:spcAft>
              <a:buFont typeface="Wingdings 2"/>
              <a:buNone/>
              <a:defRPr/>
            </a:pPr>
            <a:r>
              <a:rPr lang="en-US" dirty="0" smtClean="0"/>
              <a:t>(Harrison &amp; Harrison, 1986: </a:t>
            </a:r>
            <a:r>
              <a:rPr lang="en-US" dirty="0" err="1" smtClean="0"/>
              <a:t>Suydam</a:t>
            </a:r>
            <a:r>
              <a:rPr lang="en-US" dirty="0" smtClean="0"/>
              <a:t>&amp; Higgins, 1977)</a:t>
            </a:r>
          </a:p>
          <a:p>
            <a:pPr marL="548640" lvl="1" eaLnBrk="1" fontAlgn="auto" hangingPunct="1">
              <a:spcBef>
                <a:spcPts val="370"/>
              </a:spcBef>
              <a:spcAft>
                <a:spcPts val="0"/>
              </a:spcAft>
              <a:buFont typeface="Wingdings 2"/>
              <a:buChar char=""/>
              <a:defRPr/>
            </a:pPr>
            <a:endParaRPr lang="en-US" dirty="0"/>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eaLnBrk="1" hangingPunct="1"/>
            <a:r>
              <a:rPr lang="en-US" smtClean="0"/>
              <a:t>Representational</a:t>
            </a:r>
          </a:p>
        </p:txBody>
      </p:sp>
      <p:sp>
        <p:nvSpPr>
          <p:cNvPr id="3" name="Content Placeholder 2"/>
          <p:cNvSpPr>
            <a:spLocks noGrp="1"/>
          </p:cNvSpPr>
          <p:nvPr>
            <p:ph idx="1"/>
          </p:nvPr>
        </p:nvSpPr>
        <p:spPr>
          <a:xfrm>
            <a:off x="533400" y="1371600"/>
            <a:ext cx="7772400" cy="1828800"/>
          </a:xfrm>
        </p:spPr>
        <p:txBody>
          <a:bodyPr>
            <a:normAutofit/>
          </a:bodyPr>
          <a:lstStyle/>
          <a:p>
            <a:pPr marL="0" indent="0" eaLnBrk="1" fontAlgn="auto" hangingPunct="1">
              <a:spcBef>
                <a:spcPts val="580"/>
              </a:spcBef>
              <a:spcAft>
                <a:spcPts val="0"/>
              </a:spcAft>
              <a:buFont typeface="Wingdings 2"/>
              <a:buNone/>
              <a:defRPr/>
            </a:pPr>
            <a:r>
              <a:rPr lang="en-US" dirty="0" smtClean="0"/>
              <a:t>In this stage, the teacher transforms the concrete model into a representational (semi-concrete) level, which may involve drawing pictures; using circles, dots, and tallies; or using stamps to imprint pictures for counting.</a:t>
            </a:r>
          </a:p>
          <a:p>
            <a:pPr marL="274320" indent="-274320" eaLnBrk="1" fontAlgn="auto" hangingPunct="1">
              <a:spcBef>
                <a:spcPts val="580"/>
              </a:spcBef>
              <a:spcAft>
                <a:spcPts val="0"/>
              </a:spcAft>
              <a:buFont typeface="Wingdings 2"/>
              <a:buChar char=""/>
              <a:defRPr/>
            </a:pPr>
            <a:endParaRPr lang="en-US" dirty="0" smtClean="0"/>
          </a:p>
          <a:p>
            <a:pPr marL="274320" indent="-274320" eaLnBrk="1" fontAlgn="auto" hangingPunct="1">
              <a:spcBef>
                <a:spcPts val="580"/>
              </a:spcBef>
              <a:spcAft>
                <a:spcPts val="0"/>
              </a:spcAft>
              <a:buFont typeface="Wingdings 2"/>
              <a:buChar char=""/>
              <a:defRPr/>
            </a:pPr>
            <a:endParaRPr lang="en-US" dirty="0" smtClean="0"/>
          </a:p>
          <a:p>
            <a:pPr marL="274320" indent="-274320" eaLnBrk="1" fontAlgn="auto" hangingPunct="1">
              <a:spcBef>
                <a:spcPts val="580"/>
              </a:spcBef>
              <a:spcAft>
                <a:spcPts val="0"/>
              </a:spcAft>
              <a:buFont typeface="Wingdings 2"/>
              <a:buChar char=""/>
              <a:defRPr/>
            </a:pPr>
            <a:endParaRPr lang="en-US" dirty="0" smtClean="0"/>
          </a:p>
          <a:p>
            <a:pPr marL="274320" indent="-274320" eaLnBrk="1" fontAlgn="auto" hangingPunct="1">
              <a:spcBef>
                <a:spcPts val="580"/>
              </a:spcBef>
              <a:spcAft>
                <a:spcPts val="0"/>
              </a:spcAft>
              <a:buFont typeface="Wingdings 2"/>
              <a:buChar char=""/>
              <a:defRPr/>
            </a:pPr>
            <a:endParaRPr lang="en-US" dirty="0"/>
          </a:p>
        </p:txBody>
      </p:sp>
      <p:sp>
        <p:nvSpPr>
          <p:cNvPr id="4" name="Cube 3"/>
          <p:cNvSpPr/>
          <p:nvPr/>
        </p:nvSpPr>
        <p:spPr>
          <a:xfrm>
            <a:off x="685800" y="33528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Cube 4"/>
          <p:cNvSpPr/>
          <p:nvPr/>
        </p:nvSpPr>
        <p:spPr>
          <a:xfrm>
            <a:off x="685800" y="38862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Cube 5"/>
          <p:cNvSpPr/>
          <p:nvPr/>
        </p:nvSpPr>
        <p:spPr>
          <a:xfrm>
            <a:off x="685800" y="44196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Cube 6"/>
          <p:cNvSpPr/>
          <p:nvPr/>
        </p:nvSpPr>
        <p:spPr>
          <a:xfrm>
            <a:off x="685800" y="49530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Cube 7"/>
          <p:cNvSpPr/>
          <p:nvPr/>
        </p:nvSpPr>
        <p:spPr>
          <a:xfrm>
            <a:off x="1295400" y="33528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Cube 8"/>
          <p:cNvSpPr/>
          <p:nvPr/>
        </p:nvSpPr>
        <p:spPr>
          <a:xfrm>
            <a:off x="1295400" y="38862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Cube 9"/>
          <p:cNvSpPr/>
          <p:nvPr/>
        </p:nvSpPr>
        <p:spPr>
          <a:xfrm>
            <a:off x="1295400" y="44196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Cube 10"/>
          <p:cNvSpPr/>
          <p:nvPr/>
        </p:nvSpPr>
        <p:spPr>
          <a:xfrm>
            <a:off x="1295400" y="49530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Cube 11"/>
          <p:cNvSpPr/>
          <p:nvPr/>
        </p:nvSpPr>
        <p:spPr>
          <a:xfrm>
            <a:off x="1905000" y="33528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Cube 12"/>
          <p:cNvSpPr/>
          <p:nvPr/>
        </p:nvSpPr>
        <p:spPr>
          <a:xfrm>
            <a:off x="1905000" y="38862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Cube 13"/>
          <p:cNvSpPr/>
          <p:nvPr/>
        </p:nvSpPr>
        <p:spPr>
          <a:xfrm>
            <a:off x="1905000" y="44196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Cube 14"/>
          <p:cNvSpPr/>
          <p:nvPr/>
        </p:nvSpPr>
        <p:spPr>
          <a:xfrm>
            <a:off x="1905000" y="49530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Freeform 18"/>
          <p:cNvSpPr/>
          <p:nvPr/>
        </p:nvSpPr>
        <p:spPr>
          <a:xfrm>
            <a:off x="3573463" y="3328988"/>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Freeform 22"/>
          <p:cNvSpPr/>
          <p:nvPr/>
        </p:nvSpPr>
        <p:spPr>
          <a:xfrm>
            <a:off x="4422775" y="4495800"/>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Freeform 23"/>
          <p:cNvSpPr/>
          <p:nvPr/>
        </p:nvSpPr>
        <p:spPr>
          <a:xfrm>
            <a:off x="4422775" y="3886200"/>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Freeform 24"/>
          <p:cNvSpPr/>
          <p:nvPr/>
        </p:nvSpPr>
        <p:spPr>
          <a:xfrm>
            <a:off x="4422775" y="3276600"/>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Freeform 25"/>
          <p:cNvSpPr/>
          <p:nvPr/>
        </p:nvSpPr>
        <p:spPr>
          <a:xfrm>
            <a:off x="3508375" y="5029200"/>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Freeform 26"/>
          <p:cNvSpPr/>
          <p:nvPr/>
        </p:nvSpPr>
        <p:spPr>
          <a:xfrm>
            <a:off x="3508375" y="4419600"/>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Freeform 27"/>
          <p:cNvSpPr/>
          <p:nvPr/>
        </p:nvSpPr>
        <p:spPr>
          <a:xfrm>
            <a:off x="3508375" y="3886200"/>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Freeform 28"/>
          <p:cNvSpPr/>
          <p:nvPr/>
        </p:nvSpPr>
        <p:spPr>
          <a:xfrm>
            <a:off x="4498975" y="5029200"/>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Freeform 29"/>
          <p:cNvSpPr/>
          <p:nvPr/>
        </p:nvSpPr>
        <p:spPr>
          <a:xfrm>
            <a:off x="5337175" y="4572000"/>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Freeform 30"/>
          <p:cNvSpPr/>
          <p:nvPr/>
        </p:nvSpPr>
        <p:spPr>
          <a:xfrm>
            <a:off x="5337175" y="3886200"/>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Freeform 31"/>
          <p:cNvSpPr/>
          <p:nvPr/>
        </p:nvSpPr>
        <p:spPr>
          <a:xfrm>
            <a:off x="5337175" y="3276600"/>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Freeform 32"/>
          <p:cNvSpPr/>
          <p:nvPr/>
        </p:nvSpPr>
        <p:spPr>
          <a:xfrm>
            <a:off x="5413375" y="5105400"/>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Freeform 33"/>
          <p:cNvSpPr/>
          <p:nvPr/>
        </p:nvSpPr>
        <p:spPr>
          <a:xfrm>
            <a:off x="7162800" y="3224213"/>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5" name="Freeform 34"/>
          <p:cNvSpPr/>
          <p:nvPr/>
        </p:nvSpPr>
        <p:spPr>
          <a:xfrm>
            <a:off x="7264400" y="3200400"/>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6" name="Freeform 35"/>
          <p:cNvSpPr/>
          <p:nvPr/>
        </p:nvSpPr>
        <p:spPr>
          <a:xfrm>
            <a:off x="7416800" y="3200400"/>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7" name="Freeform 36"/>
          <p:cNvSpPr/>
          <p:nvPr/>
        </p:nvSpPr>
        <p:spPr>
          <a:xfrm>
            <a:off x="7239000" y="3757613"/>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8" name="Freeform 37"/>
          <p:cNvSpPr/>
          <p:nvPr/>
        </p:nvSpPr>
        <p:spPr>
          <a:xfrm>
            <a:off x="7340600" y="3733800"/>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9" name="Freeform 38"/>
          <p:cNvSpPr/>
          <p:nvPr/>
        </p:nvSpPr>
        <p:spPr>
          <a:xfrm>
            <a:off x="7493000" y="3733800"/>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0" name="Freeform 39"/>
          <p:cNvSpPr/>
          <p:nvPr/>
        </p:nvSpPr>
        <p:spPr>
          <a:xfrm>
            <a:off x="7239000" y="4367213"/>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1" name="Freeform 40"/>
          <p:cNvSpPr/>
          <p:nvPr/>
        </p:nvSpPr>
        <p:spPr>
          <a:xfrm>
            <a:off x="7340600" y="4343400"/>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2" name="Freeform 41"/>
          <p:cNvSpPr/>
          <p:nvPr/>
        </p:nvSpPr>
        <p:spPr>
          <a:xfrm>
            <a:off x="7493000" y="4343400"/>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3" name="Freeform 42"/>
          <p:cNvSpPr/>
          <p:nvPr/>
        </p:nvSpPr>
        <p:spPr>
          <a:xfrm>
            <a:off x="3411538" y="3222625"/>
            <a:ext cx="969962" cy="2414588"/>
          </a:xfrm>
          <a:custGeom>
            <a:avLst/>
            <a:gdLst>
              <a:gd name="connsiteX0" fmla="*/ 177421 w 968991"/>
              <a:gd name="connsiteY0" fmla="*/ 11972 h 2413978"/>
              <a:gd name="connsiteX1" fmla="*/ 136478 w 968991"/>
              <a:gd name="connsiteY1" fmla="*/ 39268 h 2413978"/>
              <a:gd name="connsiteX2" fmla="*/ 95535 w 968991"/>
              <a:gd name="connsiteY2" fmla="*/ 148450 h 2413978"/>
              <a:gd name="connsiteX3" fmla="*/ 81887 w 968991"/>
              <a:gd name="connsiteY3" fmla="*/ 189393 h 2413978"/>
              <a:gd name="connsiteX4" fmla="*/ 54591 w 968991"/>
              <a:gd name="connsiteY4" fmla="*/ 394110 h 2413978"/>
              <a:gd name="connsiteX5" fmla="*/ 40944 w 968991"/>
              <a:gd name="connsiteY5" fmla="*/ 435053 h 2413978"/>
              <a:gd name="connsiteX6" fmla="*/ 27296 w 968991"/>
              <a:gd name="connsiteY6" fmla="*/ 708008 h 2413978"/>
              <a:gd name="connsiteX7" fmla="*/ 13648 w 968991"/>
              <a:gd name="connsiteY7" fmla="*/ 803543 h 2413978"/>
              <a:gd name="connsiteX8" fmla="*/ 0 w 968991"/>
              <a:gd name="connsiteY8" fmla="*/ 980963 h 2413978"/>
              <a:gd name="connsiteX9" fmla="*/ 27296 w 968991"/>
              <a:gd name="connsiteY9" fmla="*/ 2304796 h 2413978"/>
              <a:gd name="connsiteX10" fmla="*/ 95535 w 968991"/>
              <a:gd name="connsiteY10" fmla="*/ 2373035 h 2413978"/>
              <a:gd name="connsiteX11" fmla="*/ 136478 w 968991"/>
              <a:gd name="connsiteY11" fmla="*/ 2400331 h 2413978"/>
              <a:gd name="connsiteX12" fmla="*/ 177421 w 968991"/>
              <a:gd name="connsiteY12" fmla="*/ 2413978 h 2413978"/>
              <a:gd name="connsiteX13" fmla="*/ 900753 w 968991"/>
              <a:gd name="connsiteY13" fmla="*/ 2400331 h 2413978"/>
              <a:gd name="connsiteX14" fmla="*/ 941696 w 968991"/>
              <a:gd name="connsiteY14" fmla="*/ 2359387 h 2413978"/>
              <a:gd name="connsiteX15" fmla="*/ 968991 w 968991"/>
              <a:gd name="connsiteY15" fmla="*/ 2277501 h 2413978"/>
              <a:gd name="connsiteX16" fmla="*/ 955344 w 968991"/>
              <a:gd name="connsiteY16" fmla="*/ 1895363 h 2413978"/>
              <a:gd name="connsiteX17" fmla="*/ 941696 w 968991"/>
              <a:gd name="connsiteY17" fmla="*/ 1854420 h 2413978"/>
              <a:gd name="connsiteX18" fmla="*/ 914400 w 968991"/>
              <a:gd name="connsiteY18" fmla="*/ 1813477 h 2413978"/>
              <a:gd name="connsiteX19" fmla="*/ 887105 w 968991"/>
              <a:gd name="connsiteY19" fmla="*/ 1704295 h 2413978"/>
              <a:gd name="connsiteX20" fmla="*/ 859809 w 968991"/>
              <a:gd name="connsiteY20" fmla="*/ 1526874 h 2413978"/>
              <a:gd name="connsiteX21" fmla="*/ 846161 w 968991"/>
              <a:gd name="connsiteY21" fmla="*/ 1363101 h 2413978"/>
              <a:gd name="connsiteX22" fmla="*/ 832514 w 968991"/>
              <a:gd name="connsiteY22" fmla="*/ 1322157 h 2413978"/>
              <a:gd name="connsiteX23" fmla="*/ 818866 w 968991"/>
              <a:gd name="connsiteY23" fmla="*/ 1253919 h 2413978"/>
              <a:gd name="connsiteX24" fmla="*/ 805218 w 968991"/>
              <a:gd name="connsiteY24" fmla="*/ 1131089 h 2413978"/>
              <a:gd name="connsiteX25" fmla="*/ 791570 w 968991"/>
              <a:gd name="connsiteY25" fmla="*/ 175746 h 2413978"/>
              <a:gd name="connsiteX26" fmla="*/ 764275 w 968991"/>
              <a:gd name="connsiteY26" fmla="*/ 134802 h 2413978"/>
              <a:gd name="connsiteX27" fmla="*/ 682388 w 968991"/>
              <a:gd name="connsiteY27" fmla="*/ 121154 h 2413978"/>
              <a:gd name="connsiteX28" fmla="*/ 627797 w 968991"/>
              <a:gd name="connsiteY28" fmla="*/ 107507 h 2413978"/>
              <a:gd name="connsiteX29" fmla="*/ 545911 w 968991"/>
              <a:gd name="connsiteY29" fmla="*/ 52916 h 2413978"/>
              <a:gd name="connsiteX30" fmla="*/ 464024 w 968991"/>
              <a:gd name="connsiteY30" fmla="*/ 11972 h 2413978"/>
              <a:gd name="connsiteX31" fmla="*/ 286603 w 968991"/>
              <a:gd name="connsiteY31" fmla="*/ 25620 h 2413978"/>
              <a:gd name="connsiteX32" fmla="*/ 122830 w 968991"/>
              <a:gd name="connsiteY32" fmla="*/ 39268 h 241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68991" h="2413978">
                <a:moveTo>
                  <a:pt x="177421" y="11972"/>
                </a:moveTo>
                <a:cubicBezTo>
                  <a:pt x="163773" y="21071"/>
                  <a:pt x="148076" y="27670"/>
                  <a:pt x="136478" y="39268"/>
                </a:cubicBezTo>
                <a:cubicBezTo>
                  <a:pt x="99032" y="76714"/>
                  <a:pt x="108555" y="96368"/>
                  <a:pt x="95535" y="148450"/>
                </a:cubicBezTo>
                <a:cubicBezTo>
                  <a:pt x="92046" y="162406"/>
                  <a:pt x="86436" y="175745"/>
                  <a:pt x="81887" y="189393"/>
                </a:cubicBezTo>
                <a:cubicBezTo>
                  <a:pt x="78566" y="215964"/>
                  <a:pt x="60869" y="362717"/>
                  <a:pt x="54591" y="394110"/>
                </a:cubicBezTo>
                <a:cubicBezTo>
                  <a:pt x="51770" y="408216"/>
                  <a:pt x="45493" y="421405"/>
                  <a:pt x="40944" y="435053"/>
                </a:cubicBezTo>
                <a:cubicBezTo>
                  <a:pt x="36395" y="526038"/>
                  <a:pt x="34026" y="617158"/>
                  <a:pt x="27296" y="708008"/>
                </a:cubicBezTo>
                <a:cubicBezTo>
                  <a:pt x="24920" y="740088"/>
                  <a:pt x="16849" y="771534"/>
                  <a:pt x="13648" y="803543"/>
                </a:cubicBezTo>
                <a:cubicBezTo>
                  <a:pt x="7746" y="862563"/>
                  <a:pt x="4549" y="921823"/>
                  <a:pt x="0" y="980963"/>
                </a:cubicBezTo>
                <a:cubicBezTo>
                  <a:pt x="9099" y="1422241"/>
                  <a:pt x="9830" y="1863770"/>
                  <a:pt x="27296" y="2304796"/>
                </a:cubicBezTo>
                <a:cubicBezTo>
                  <a:pt x="29552" y="2361764"/>
                  <a:pt x="57545" y="2360372"/>
                  <a:pt x="95535" y="2373035"/>
                </a:cubicBezTo>
                <a:cubicBezTo>
                  <a:pt x="109183" y="2382134"/>
                  <a:pt x="121807" y="2392996"/>
                  <a:pt x="136478" y="2400331"/>
                </a:cubicBezTo>
                <a:cubicBezTo>
                  <a:pt x="149345" y="2406765"/>
                  <a:pt x="163035" y="2413978"/>
                  <a:pt x="177421" y="2413978"/>
                </a:cubicBezTo>
                <a:cubicBezTo>
                  <a:pt x="418575" y="2413978"/>
                  <a:pt x="659642" y="2404880"/>
                  <a:pt x="900753" y="2400331"/>
                </a:cubicBezTo>
                <a:cubicBezTo>
                  <a:pt x="914401" y="2386683"/>
                  <a:pt x="932323" y="2376259"/>
                  <a:pt x="941696" y="2359387"/>
                </a:cubicBezTo>
                <a:cubicBezTo>
                  <a:pt x="955669" y="2334236"/>
                  <a:pt x="968991" y="2277501"/>
                  <a:pt x="968991" y="2277501"/>
                </a:cubicBezTo>
                <a:cubicBezTo>
                  <a:pt x="964442" y="2150122"/>
                  <a:pt x="963550" y="2022559"/>
                  <a:pt x="955344" y="1895363"/>
                </a:cubicBezTo>
                <a:cubicBezTo>
                  <a:pt x="954418" y="1881007"/>
                  <a:pt x="948130" y="1867287"/>
                  <a:pt x="941696" y="1854420"/>
                </a:cubicBezTo>
                <a:cubicBezTo>
                  <a:pt x="934360" y="1839749"/>
                  <a:pt x="923499" y="1827125"/>
                  <a:pt x="914400" y="1813477"/>
                </a:cubicBezTo>
                <a:cubicBezTo>
                  <a:pt x="899092" y="1767552"/>
                  <a:pt x="894424" y="1759189"/>
                  <a:pt x="887105" y="1704295"/>
                </a:cubicBezTo>
                <a:cubicBezTo>
                  <a:pt x="863648" y="1528371"/>
                  <a:pt x="890551" y="1619098"/>
                  <a:pt x="859809" y="1526874"/>
                </a:cubicBezTo>
                <a:cubicBezTo>
                  <a:pt x="855260" y="1472283"/>
                  <a:pt x="853401" y="1417401"/>
                  <a:pt x="846161" y="1363101"/>
                </a:cubicBezTo>
                <a:cubicBezTo>
                  <a:pt x="844260" y="1348841"/>
                  <a:pt x="836003" y="1336114"/>
                  <a:pt x="832514" y="1322157"/>
                </a:cubicBezTo>
                <a:cubicBezTo>
                  <a:pt x="826888" y="1299653"/>
                  <a:pt x="822147" y="1276882"/>
                  <a:pt x="818866" y="1253919"/>
                </a:cubicBezTo>
                <a:cubicBezTo>
                  <a:pt x="813040" y="1213138"/>
                  <a:pt x="809767" y="1172032"/>
                  <a:pt x="805218" y="1131089"/>
                </a:cubicBezTo>
                <a:cubicBezTo>
                  <a:pt x="800669" y="812641"/>
                  <a:pt x="804647" y="493958"/>
                  <a:pt x="791570" y="175746"/>
                </a:cubicBezTo>
                <a:cubicBezTo>
                  <a:pt x="790896" y="159357"/>
                  <a:pt x="778946" y="142138"/>
                  <a:pt x="764275" y="134802"/>
                </a:cubicBezTo>
                <a:cubicBezTo>
                  <a:pt x="739524" y="122426"/>
                  <a:pt x="709523" y="126581"/>
                  <a:pt x="682388" y="121154"/>
                </a:cubicBezTo>
                <a:cubicBezTo>
                  <a:pt x="663995" y="117476"/>
                  <a:pt x="645994" y="112056"/>
                  <a:pt x="627797" y="107507"/>
                </a:cubicBezTo>
                <a:cubicBezTo>
                  <a:pt x="550182" y="29890"/>
                  <a:pt x="624916" y="92418"/>
                  <a:pt x="545911" y="52916"/>
                </a:cubicBezTo>
                <a:cubicBezTo>
                  <a:pt x="440077" y="0"/>
                  <a:pt x="566941" y="46279"/>
                  <a:pt x="464024" y="11972"/>
                </a:cubicBezTo>
                <a:cubicBezTo>
                  <a:pt x="404884" y="16521"/>
                  <a:pt x="345555" y="19070"/>
                  <a:pt x="286603" y="25620"/>
                </a:cubicBezTo>
                <a:cubicBezTo>
                  <a:pt x="107566" y="45513"/>
                  <a:pt x="350797" y="39268"/>
                  <a:pt x="122830" y="39268"/>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4" name="Freeform 43"/>
          <p:cNvSpPr/>
          <p:nvPr/>
        </p:nvSpPr>
        <p:spPr>
          <a:xfrm>
            <a:off x="4421188" y="3070225"/>
            <a:ext cx="741362" cy="2651125"/>
          </a:xfrm>
          <a:custGeom>
            <a:avLst/>
            <a:gdLst>
              <a:gd name="connsiteX0" fmla="*/ 95534 w 741429"/>
              <a:gd name="connsiteY0" fmla="*/ 95535 h 2649908"/>
              <a:gd name="connsiteX1" fmla="*/ 54591 w 741429"/>
              <a:gd name="connsiteY1" fmla="*/ 122830 h 2649908"/>
              <a:gd name="connsiteX2" fmla="*/ 0 w 741429"/>
              <a:gd name="connsiteY2" fmla="*/ 204717 h 2649908"/>
              <a:gd name="connsiteX3" fmla="*/ 13647 w 741429"/>
              <a:gd name="connsiteY3" fmla="*/ 914400 h 2649908"/>
              <a:gd name="connsiteX4" fmla="*/ 27295 w 741429"/>
              <a:gd name="connsiteY4" fmla="*/ 955344 h 2649908"/>
              <a:gd name="connsiteX5" fmla="*/ 54591 w 741429"/>
              <a:gd name="connsiteY5" fmla="*/ 1105469 h 2649908"/>
              <a:gd name="connsiteX6" fmla="*/ 68238 w 741429"/>
              <a:gd name="connsiteY6" fmla="*/ 2292824 h 2649908"/>
              <a:gd name="connsiteX7" fmla="*/ 95534 w 741429"/>
              <a:gd name="connsiteY7" fmla="*/ 2333767 h 2649908"/>
              <a:gd name="connsiteX8" fmla="*/ 136477 w 741429"/>
              <a:gd name="connsiteY8" fmla="*/ 2415654 h 2649908"/>
              <a:gd name="connsiteX9" fmla="*/ 191068 w 741429"/>
              <a:gd name="connsiteY9" fmla="*/ 2497541 h 2649908"/>
              <a:gd name="connsiteX10" fmla="*/ 204716 w 741429"/>
              <a:gd name="connsiteY10" fmla="*/ 2552132 h 2649908"/>
              <a:gd name="connsiteX11" fmla="*/ 272955 w 741429"/>
              <a:gd name="connsiteY11" fmla="*/ 2634018 h 2649908"/>
              <a:gd name="connsiteX12" fmla="*/ 313898 w 741429"/>
              <a:gd name="connsiteY12" fmla="*/ 2647666 h 2649908"/>
              <a:gd name="connsiteX13" fmla="*/ 464024 w 741429"/>
              <a:gd name="connsiteY13" fmla="*/ 2634018 h 2649908"/>
              <a:gd name="connsiteX14" fmla="*/ 518615 w 741429"/>
              <a:gd name="connsiteY14" fmla="*/ 2579427 h 2649908"/>
              <a:gd name="connsiteX15" fmla="*/ 573206 w 741429"/>
              <a:gd name="connsiteY15" fmla="*/ 2497541 h 2649908"/>
              <a:gd name="connsiteX16" fmla="*/ 614149 w 741429"/>
              <a:gd name="connsiteY16" fmla="*/ 2456597 h 2649908"/>
              <a:gd name="connsiteX17" fmla="*/ 641444 w 741429"/>
              <a:gd name="connsiteY17" fmla="*/ 2415654 h 2649908"/>
              <a:gd name="connsiteX18" fmla="*/ 655092 w 741429"/>
              <a:gd name="connsiteY18" fmla="*/ 2374711 h 2649908"/>
              <a:gd name="connsiteX19" fmla="*/ 696035 w 741429"/>
              <a:gd name="connsiteY19" fmla="*/ 2347415 h 2649908"/>
              <a:gd name="connsiteX20" fmla="*/ 709683 w 741429"/>
              <a:gd name="connsiteY20" fmla="*/ 2306472 h 2649908"/>
              <a:gd name="connsiteX21" fmla="*/ 736979 w 741429"/>
              <a:gd name="connsiteY21" fmla="*/ 2265529 h 2649908"/>
              <a:gd name="connsiteX22" fmla="*/ 723331 w 741429"/>
              <a:gd name="connsiteY22" fmla="*/ 436729 h 2649908"/>
              <a:gd name="connsiteX23" fmla="*/ 682388 w 741429"/>
              <a:gd name="connsiteY23" fmla="*/ 354842 h 2649908"/>
              <a:gd name="connsiteX24" fmla="*/ 655092 w 741429"/>
              <a:gd name="connsiteY24" fmla="*/ 272955 h 2649908"/>
              <a:gd name="connsiteX25" fmla="*/ 627797 w 741429"/>
              <a:gd name="connsiteY25" fmla="*/ 177421 h 2649908"/>
              <a:gd name="connsiteX26" fmla="*/ 600501 w 741429"/>
              <a:gd name="connsiteY26" fmla="*/ 136478 h 2649908"/>
              <a:gd name="connsiteX27" fmla="*/ 545910 w 741429"/>
              <a:gd name="connsiteY27" fmla="*/ 40944 h 2649908"/>
              <a:gd name="connsiteX28" fmla="*/ 464024 w 741429"/>
              <a:gd name="connsiteY28" fmla="*/ 0 h 2649908"/>
              <a:gd name="connsiteX29" fmla="*/ 245659 w 741429"/>
              <a:gd name="connsiteY29" fmla="*/ 13648 h 2649908"/>
              <a:gd name="connsiteX30" fmla="*/ 177421 w 741429"/>
              <a:gd name="connsiteY30" fmla="*/ 68239 h 2649908"/>
              <a:gd name="connsiteX31" fmla="*/ 95534 w 741429"/>
              <a:gd name="connsiteY31" fmla="*/ 95535 h 2649908"/>
              <a:gd name="connsiteX32" fmla="*/ 95534 w 741429"/>
              <a:gd name="connsiteY32" fmla="*/ 95535 h 264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41429" h="2649908">
                <a:moveTo>
                  <a:pt x="95534" y="95535"/>
                </a:moveTo>
                <a:cubicBezTo>
                  <a:pt x="88710" y="100084"/>
                  <a:pt x="65392" y="110486"/>
                  <a:pt x="54591" y="122830"/>
                </a:cubicBezTo>
                <a:cubicBezTo>
                  <a:pt x="32989" y="147518"/>
                  <a:pt x="0" y="204717"/>
                  <a:pt x="0" y="204717"/>
                </a:cubicBezTo>
                <a:cubicBezTo>
                  <a:pt x="4549" y="441278"/>
                  <a:pt x="5049" y="677952"/>
                  <a:pt x="13647" y="914400"/>
                </a:cubicBezTo>
                <a:cubicBezTo>
                  <a:pt x="14170" y="928777"/>
                  <a:pt x="23806" y="941387"/>
                  <a:pt x="27295" y="955344"/>
                </a:cubicBezTo>
                <a:cubicBezTo>
                  <a:pt x="36833" y="993496"/>
                  <a:pt x="48506" y="1068962"/>
                  <a:pt x="54591" y="1105469"/>
                </a:cubicBezTo>
                <a:cubicBezTo>
                  <a:pt x="42899" y="1608212"/>
                  <a:pt x="25284" y="1788120"/>
                  <a:pt x="68238" y="2292824"/>
                </a:cubicBezTo>
                <a:cubicBezTo>
                  <a:pt x="69629" y="2309167"/>
                  <a:pt x="86435" y="2320119"/>
                  <a:pt x="95534" y="2333767"/>
                </a:cubicBezTo>
                <a:cubicBezTo>
                  <a:pt x="129838" y="2436679"/>
                  <a:pt x="83565" y="2309830"/>
                  <a:pt x="136477" y="2415654"/>
                </a:cubicBezTo>
                <a:cubicBezTo>
                  <a:pt x="175979" y="2494659"/>
                  <a:pt x="113454" y="2419925"/>
                  <a:pt x="191068" y="2497541"/>
                </a:cubicBezTo>
                <a:cubicBezTo>
                  <a:pt x="195617" y="2515738"/>
                  <a:pt x="197327" y="2534892"/>
                  <a:pt x="204716" y="2552132"/>
                </a:cubicBezTo>
                <a:cubicBezTo>
                  <a:pt x="214786" y="2575629"/>
                  <a:pt x="253281" y="2620902"/>
                  <a:pt x="272955" y="2634018"/>
                </a:cubicBezTo>
                <a:cubicBezTo>
                  <a:pt x="284925" y="2641998"/>
                  <a:pt x="300250" y="2643117"/>
                  <a:pt x="313898" y="2647666"/>
                </a:cubicBezTo>
                <a:cubicBezTo>
                  <a:pt x="363940" y="2643117"/>
                  <a:pt x="416354" y="2649908"/>
                  <a:pt x="464024" y="2634018"/>
                </a:cubicBezTo>
                <a:cubicBezTo>
                  <a:pt x="488438" y="2625880"/>
                  <a:pt x="502539" y="2599522"/>
                  <a:pt x="518615" y="2579427"/>
                </a:cubicBezTo>
                <a:cubicBezTo>
                  <a:pt x="539108" y="2553811"/>
                  <a:pt x="550010" y="2520738"/>
                  <a:pt x="573206" y="2497541"/>
                </a:cubicBezTo>
                <a:cubicBezTo>
                  <a:pt x="586854" y="2483893"/>
                  <a:pt x="601793" y="2471425"/>
                  <a:pt x="614149" y="2456597"/>
                </a:cubicBezTo>
                <a:cubicBezTo>
                  <a:pt x="624649" y="2443996"/>
                  <a:pt x="634109" y="2430325"/>
                  <a:pt x="641444" y="2415654"/>
                </a:cubicBezTo>
                <a:cubicBezTo>
                  <a:pt x="647878" y="2402787"/>
                  <a:pt x="646105" y="2385945"/>
                  <a:pt x="655092" y="2374711"/>
                </a:cubicBezTo>
                <a:cubicBezTo>
                  <a:pt x="665339" y="2361903"/>
                  <a:pt x="682387" y="2356514"/>
                  <a:pt x="696035" y="2347415"/>
                </a:cubicBezTo>
                <a:cubicBezTo>
                  <a:pt x="700584" y="2333767"/>
                  <a:pt x="703249" y="2319339"/>
                  <a:pt x="709683" y="2306472"/>
                </a:cubicBezTo>
                <a:cubicBezTo>
                  <a:pt x="717019" y="2291801"/>
                  <a:pt x="736859" y="2281931"/>
                  <a:pt x="736979" y="2265529"/>
                </a:cubicBezTo>
                <a:cubicBezTo>
                  <a:pt x="741429" y="1655928"/>
                  <a:pt x="732230" y="1046281"/>
                  <a:pt x="723331" y="436729"/>
                </a:cubicBezTo>
                <a:cubicBezTo>
                  <a:pt x="722768" y="398131"/>
                  <a:pt x="696831" y="387339"/>
                  <a:pt x="682388" y="354842"/>
                </a:cubicBezTo>
                <a:cubicBezTo>
                  <a:pt x="670703" y="328550"/>
                  <a:pt x="664191" y="300251"/>
                  <a:pt x="655092" y="272955"/>
                </a:cubicBezTo>
                <a:cubicBezTo>
                  <a:pt x="646350" y="246728"/>
                  <a:pt x="640937" y="203701"/>
                  <a:pt x="627797" y="177421"/>
                </a:cubicBezTo>
                <a:cubicBezTo>
                  <a:pt x="620462" y="162750"/>
                  <a:pt x="607837" y="151149"/>
                  <a:pt x="600501" y="136478"/>
                </a:cubicBezTo>
                <a:cubicBezTo>
                  <a:pt x="569270" y="74017"/>
                  <a:pt x="611913" y="106948"/>
                  <a:pt x="545910" y="40944"/>
                </a:cubicBezTo>
                <a:cubicBezTo>
                  <a:pt x="519453" y="14487"/>
                  <a:pt x="497325" y="11100"/>
                  <a:pt x="464024" y="0"/>
                </a:cubicBezTo>
                <a:cubicBezTo>
                  <a:pt x="391236" y="4549"/>
                  <a:pt x="318189" y="6013"/>
                  <a:pt x="245659" y="13648"/>
                </a:cubicBezTo>
                <a:cubicBezTo>
                  <a:pt x="161864" y="22469"/>
                  <a:pt x="243812" y="26744"/>
                  <a:pt x="177421" y="68239"/>
                </a:cubicBezTo>
                <a:cubicBezTo>
                  <a:pt x="153022" y="83488"/>
                  <a:pt x="122830" y="86436"/>
                  <a:pt x="95534" y="95535"/>
                </a:cubicBezTo>
                <a:lnTo>
                  <a:pt x="95534" y="9553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Freeform 44"/>
          <p:cNvSpPr/>
          <p:nvPr/>
        </p:nvSpPr>
        <p:spPr>
          <a:xfrm>
            <a:off x="5254625" y="2962275"/>
            <a:ext cx="969963" cy="2695575"/>
          </a:xfrm>
          <a:custGeom>
            <a:avLst/>
            <a:gdLst>
              <a:gd name="connsiteX0" fmla="*/ 163773 w 970754"/>
              <a:gd name="connsiteY0" fmla="*/ 136266 h 2695618"/>
              <a:gd name="connsiteX1" fmla="*/ 109182 w 970754"/>
              <a:gd name="connsiteY1" fmla="*/ 163561 h 2695618"/>
              <a:gd name="connsiteX2" fmla="*/ 95534 w 970754"/>
              <a:gd name="connsiteY2" fmla="*/ 204505 h 2695618"/>
              <a:gd name="connsiteX3" fmla="*/ 40943 w 970754"/>
              <a:gd name="connsiteY3" fmla="*/ 300039 h 2695618"/>
              <a:gd name="connsiteX4" fmla="*/ 13648 w 970754"/>
              <a:gd name="connsiteY4" fmla="*/ 477460 h 2695618"/>
              <a:gd name="connsiteX5" fmla="*/ 0 w 970754"/>
              <a:gd name="connsiteY5" fmla="*/ 545699 h 2695618"/>
              <a:gd name="connsiteX6" fmla="*/ 13648 w 970754"/>
              <a:gd name="connsiteY6" fmla="*/ 886893 h 2695618"/>
              <a:gd name="connsiteX7" fmla="*/ 27296 w 970754"/>
              <a:gd name="connsiteY7" fmla="*/ 982427 h 2695618"/>
              <a:gd name="connsiteX8" fmla="*/ 40943 w 970754"/>
              <a:gd name="connsiteY8" fmla="*/ 1269030 h 2695618"/>
              <a:gd name="connsiteX9" fmla="*/ 54591 w 970754"/>
              <a:gd name="connsiteY9" fmla="*/ 2551920 h 2695618"/>
              <a:gd name="connsiteX10" fmla="*/ 95534 w 970754"/>
              <a:gd name="connsiteY10" fmla="*/ 2579215 h 2695618"/>
              <a:gd name="connsiteX11" fmla="*/ 150125 w 970754"/>
              <a:gd name="connsiteY11" fmla="*/ 2592863 h 2695618"/>
              <a:gd name="connsiteX12" fmla="*/ 232012 w 970754"/>
              <a:gd name="connsiteY12" fmla="*/ 2620158 h 2695618"/>
              <a:gd name="connsiteX13" fmla="*/ 600502 w 970754"/>
              <a:gd name="connsiteY13" fmla="*/ 2633806 h 2695618"/>
              <a:gd name="connsiteX14" fmla="*/ 859809 w 970754"/>
              <a:gd name="connsiteY14" fmla="*/ 2647454 h 2695618"/>
              <a:gd name="connsiteX15" fmla="*/ 900752 w 970754"/>
              <a:gd name="connsiteY15" fmla="*/ 2606511 h 2695618"/>
              <a:gd name="connsiteX16" fmla="*/ 941696 w 970754"/>
              <a:gd name="connsiteY16" fmla="*/ 2579215 h 2695618"/>
              <a:gd name="connsiteX17" fmla="*/ 955343 w 970754"/>
              <a:gd name="connsiteY17" fmla="*/ 2524624 h 2695618"/>
              <a:gd name="connsiteX18" fmla="*/ 968991 w 970754"/>
              <a:gd name="connsiteY18" fmla="*/ 2483681 h 2695618"/>
              <a:gd name="connsiteX19" fmla="*/ 941696 w 970754"/>
              <a:gd name="connsiteY19" fmla="*/ 1705758 h 2695618"/>
              <a:gd name="connsiteX20" fmla="*/ 928048 w 970754"/>
              <a:gd name="connsiteY20" fmla="*/ 1214439 h 2695618"/>
              <a:gd name="connsiteX21" fmla="*/ 900752 w 970754"/>
              <a:gd name="connsiteY21" fmla="*/ 900540 h 2695618"/>
              <a:gd name="connsiteX22" fmla="*/ 887105 w 970754"/>
              <a:gd name="connsiteY22" fmla="*/ 845949 h 2695618"/>
              <a:gd name="connsiteX23" fmla="*/ 859809 w 970754"/>
              <a:gd name="connsiteY23" fmla="*/ 695824 h 2695618"/>
              <a:gd name="connsiteX24" fmla="*/ 846161 w 970754"/>
              <a:gd name="connsiteY24" fmla="*/ 654881 h 2695618"/>
              <a:gd name="connsiteX25" fmla="*/ 832513 w 970754"/>
              <a:gd name="connsiteY25" fmla="*/ 586642 h 2695618"/>
              <a:gd name="connsiteX26" fmla="*/ 805218 w 970754"/>
              <a:gd name="connsiteY26" fmla="*/ 436517 h 2695618"/>
              <a:gd name="connsiteX27" fmla="*/ 764275 w 970754"/>
              <a:gd name="connsiteY27" fmla="*/ 313687 h 2695618"/>
              <a:gd name="connsiteX28" fmla="*/ 750627 w 970754"/>
              <a:gd name="connsiteY28" fmla="*/ 272743 h 2695618"/>
              <a:gd name="connsiteX29" fmla="*/ 682388 w 970754"/>
              <a:gd name="connsiteY29" fmla="*/ 190857 h 2695618"/>
              <a:gd name="connsiteX30" fmla="*/ 641445 w 970754"/>
              <a:gd name="connsiteY30" fmla="*/ 177209 h 2695618"/>
              <a:gd name="connsiteX31" fmla="*/ 163773 w 970754"/>
              <a:gd name="connsiteY31" fmla="*/ 136266 h 2695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70754" h="2695618">
                <a:moveTo>
                  <a:pt x="163773" y="136266"/>
                </a:moveTo>
                <a:cubicBezTo>
                  <a:pt x="75063" y="133991"/>
                  <a:pt x="123568" y="149175"/>
                  <a:pt x="109182" y="163561"/>
                </a:cubicBezTo>
                <a:cubicBezTo>
                  <a:pt x="99009" y="173734"/>
                  <a:pt x="101201" y="191282"/>
                  <a:pt x="95534" y="204505"/>
                </a:cubicBezTo>
                <a:cubicBezTo>
                  <a:pt x="74754" y="252991"/>
                  <a:pt x="68358" y="258918"/>
                  <a:pt x="40943" y="300039"/>
                </a:cubicBezTo>
                <a:cubicBezTo>
                  <a:pt x="12533" y="413684"/>
                  <a:pt x="39848" y="294063"/>
                  <a:pt x="13648" y="477460"/>
                </a:cubicBezTo>
                <a:cubicBezTo>
                  <a:pt x="10367" y="500424"/>
                  <a:pt x="4549" y="522953"/>
                  <a:pt x="0" y="545699"/>
                </a:cubicBezTo>
                <a:cubicBezTo>
                  <a:pt x="4549" y="659430"/>
                  <a:pt x="6548" y="773292"/>
                  <a:pt x="13648" y="886893"/>
                </a:cubicBezTo>
                <a:cubicBezTo>
                  <a:pt x="15655" y="918998"/>
                  <a:pt x="25004" y="950341"/>
                  <a:pt x="27296" y="982427"/>
                </a:cubicBezTo>
                <a:cubicBezTo>
                  <a:pt x="34110" y="1077827"/>
                  <a:pt x="36394" y="1173496"/>
                  <a:pt x="40943" y="1269030"/>
                </a:cubicBezTo>
                <a:cubicBezTo>
                  <a:pt x="45492" y="1696660"/>
                  <a:pt x="36788" y="2124637"/>
                  <a:pt x="54591" y="2551920"/>
                </a:cubicBezTo>
                <a:cubicBezTo>
                  <a:pt x="55274" y="2568308"/>
                  <a:pt x="80458" y="2572754"/>
                  <a:pt x="95534" y="2579215"/>
                </a:cubicBezTo>
                <a:cubicBezTo>
                  <a:pt x="112774" y="2586604"/>
                  <a:pt x="132159" y="2587473"/>
                  <a:pt x="150125" y="2592863"/>
                </a:cubicBezTo>
                <a:cubicBezTo>
                  <a:pt x="177684" y="2601131"/>
                  <a:pt x="204716" y="2611060"/>
                  <a:pt x="232012" y="2620158"/>
                </a:cubicBezTo>
                <a:cubicBezTo>
                  <a:pt x="348619" y="2659026"/>
                  <a:pt x="477672" y="2629257"/>
                  <a:pt x="600502" y="2633806"/>
                </a:cubicBezTo>
                <a:cubicBezTo>
                  <a:pt x="693217" y="2695618"/>
                  <a:pt x="664685" y="2688533"/>
                  <a:pt x="859809" y="2647454"/>
                </a:cubicBezTo>
                <a:cubicBezTo>
                  <a:pt x="878696" y="2643478"/>
                  <a:pt x="885925" y="2618867"/>
                  <a:pt x="900752" y="2606511"/>
                </a:cubicBezTo>
                <a:cubicBezTo>
                  <a:pt x="913353" y="2596010"/>
                  <a:pt x="928048" y="2588314"/>
                  <a:pt x="941696" y="2579215"/>
                </a:cubicBezTo>
                <a:cubicBezTo>
                  <a:pt x="946245" y="2561018"/>
                  <a:pt x="950190" y="2542659"/>
                  <a:pt x="955343" y="2524624"/>
                </a:cubicBezTo>
                <a:cubicBezTo>
                  <a:pt x="959295" y="2510792"/>
                  <a:pt x="968991" y="2498067"/>
                  <a:pt x="968991" y="2483681"/>
                </a:cubicBezTo>
                <a:cubicBezTo>
                  <a:pt x="968991" y="1967799"/>
                  <a:pt x="970754" y="2025414"/>
                  <a:pt x="941696" y="1705758"/>
                </a:cubicBezTo>
                <a:cubicBezTo>
                  <a:pt x="937147" y="1541985"/>
                  <a:pt x="934730" y="1378139"/>
                  <a:pt x="928048" y="1214439"/>
                </a:cubicBezTo>
                <a:cubicBezTo>
                  <a:pt x="926514" y="1176866"/>
                  <a:pt x="908262" y="953109"/>
                  <a:pt x="900752" y="900540"/>
                </a:cubicBezTo>
                <a:cubicBezTo>
                  <a:pt x="898099" y="881972"/>
                  <a:pt x="890783" y="864342"/>
                  <a:pt x="887105" y="845949"/>
                </a:cubicBezTo>
                <a:cubicBezTo>
                  <a:pt x="874940" y="785121"/>
                  <a:pt x="874444" y="754364"/>
                  <a:pt x="859809" y="695824"/>
                </a:cubicBezTo>
                <a:cubicBezTo>
                  <a:pt x="856320" y="681868"/>
                  <a:pt x="849650" y="668837"/>
                  <a:pt x="846161" y="654881"/>
                </a:cubicBezTo>
                <a:cubicBezTo>
                  <a:pt x="840535" y="632377"/>
                  <a:pt x="836326" y="609523"/>
                  <a:pt x="832513" y="586642"/>
                </a:cubicBezTo>
                <a:cubicBezTo>
                  <a:pt x="820316" y="513460"/>
                  <a:pt x="824276" y="498455"/>
                  <a:pt x="805218" y="436517"/>
                </a:cubicBezTo>
                <a:cubicBezTo>
                  <a:pt x="792526" y="395267"/>
                  <a:pt x="777923" y="354630"/>
                  <a:pt x="764275" y="313687"/>
                </a:cubicBezTo>
                <a:lnTo>
                  <a:pt x="750627" y="272743"/>
                </a:lnTo>
                <a:cubicBezTo>
                  <a:pt x="743434" y="251165"/>
                  <a:pt x="698676" y="201716"/>
                  <a:pt x="682388" y="190857"/>
                </a:cubicBezTo>
                <a:cubicBezTo>
                  <a:pt x="670418" y="182877"/>
                  <a:pt x="655093" y="181758"/>
                  <a:pt x="641445" y="177209"/>
                </a:cubicBezTo>
                <a:cubicBezTo>
                  <a:pt x="523303" y="0"/>
                  <a:pt x="252483" y="138541"/>
                  <a:pt x="163773" y="136266"/>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360" name="TextBox 45"/>
          <p:cNvSpPr txBox="1">
            <a:spLocks noChangeArrowheads="1"/>
          </p:cNvSpPr>
          <p:nvPr/>
        </p:nvSpPr>
        <p:spPr bwMode="auto">
          <a:xfrm>
            <a:off x="609600" y="5791200"/>
            <a:ext cx="8077200" cy="369888"/>
          </a:xfrm>
          <a:prstGeom prst="rect">
            <a:avLst/>
          </a:prstGeom>
          <a:noFill/>
          <a:ln w="9525">
            <a:noFill/>
            <a:miter lim="800000"/>
            <a:headEnd/>
            <a:tailEnd/>
          </a:ln>
        </p:spPr>
        <p:txBody>
          <a:bodyPr>
            <a:spAutoFit/>
          </a:bodyPr>
          <a:lstStyle/>
          <a:p>
            <a:r>
              <a:rPr lang="en-US">
                <a:latin typeface="Perpetua" pitchFamily="18" charset="0"/>
              </a:rPr>
              <a:t>Concrete ------------------</a:t>
            </a:r>
            <a:r>
              <a:rPr lang="en-US">
                <a:latin typeface="Perpetua" pitchFamily="18" charset="0"/>
                <a:sym typeface="Wingdings" pitchFamily="2" charset="2"/>
              </a:rPr>
              <a:t> representational using a drawing (semi-concrete)</a:t>
            </a:r>
            <a:endParaRPr lang="en-US">
              <a:latin typeface="Perpetua" pitchFamily="18" charset="0"/>
            </a:endParaRPr>
          </a:p>
        </p:txBody>
      </p:sp>
      <p:sp>
        <p:nvSpPr>
          <p:cNvPr id="47" name="Freeform 46"/>
          <p:cNvSpPr/>
          <p:nvPr/>
        </p:nvSpPr>
        <p:spPr>
          <a:xfrm>
            <a:off x="7239000" y="4946650"/>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8" name="Freeform 47"/>
          <p:cNvSpPr/>
          <p:nvPr/>
        </p:nvSpPr>
        <p:spPr>
          <a:xfrm>
            <a:off x="7340600" y="4922838"/>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9" name="Freeform 48"/>
          <p:cNvSpPr/>
          <p:nvPr/>
        </p:nvSpPr>
        <p:spPr>
          <a:xfrm>
            <a:off x="7493000" y="4922838"/>
            <a:ext cx="53975" cy="463550"/>
          </a:xfrm>
          <a:custGeom>
            <a:avLst/>
            <a:gdLst>
              <a:gd name="connsiteX0" fmla="*/ 0 w 54591"/>
              <a:gd name="connsiteY0" fmla="*/ 0 h 464023"/>
              <a:gd name="connsiteX1" fmla="*/ 13648 w 54591"/>
              <a:gd name="connsiteY1" fmla="*/ 68238 h 464023"/>
              <a:gd name="connsiteX2" fmla="*/ 27296 w 54591"/>
              <a:gd name="connsiteY2" fmla="*/ 191068 h 464023"/>
              <a:gd name="connsiteX3" fmla="*/ 40943 w 54591"/>
              <a:gd name="connsiteY3" fmla="*/ 272955 h 464023"/>
              <a:gd name="connsiteX4" fmla="*/ 54591 w 54591"/>
              <a:gd name="connsiteY4" fmla="*/ 464023 h 46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1" h="464023">
                <a:moveTo>
                  <a:pt x="0" y="0"/>
                </a:moveTo>
                <a:cubicBezTo>
                  <a:pt x="4549" y="22746"/>
                  <a:pt x="10367" y="45275"/>
                  <a:pt x="13648" y="68238"/>
                </a:cubicBezTo>
                <a:cubicBezTo>
                  <a:pt x="19474" y="109019"/>
                  <a:pt x="21852" y="150234"/>
                  <a:pt x="27296" y="191068"/>
                </a:cubicBezTo>
                <a:cubicBezTo>
                  <a:pt x="30953" y="218497"/>
                  <a:pt x="36394" y="245659"/>
                  <a:pt x="40943" y="272955"/>
                </a:cubicBezTo>
                <a:lnTo>
                  <a:pt x="54591" y="464023"/>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6364" name="TextBox 49"/>
          <p:cNvSpPr txBox="1">
            <a:spLocks noChangeArrowheads="1"/>
          </p:cNvSpPr>
          <p:nvPr/>
        </p:nvSpPr>
        <p:spPr bwMode="auto">
          <a:xfrm>
            <a:off x="6477000" y="4038600"/>
            <a:ext cx="457200" cy="369888"/>
          </a:xfrm>
          <a:prstGeom prst="rect">
            <a:avLst/>
          </a:prstGeom>
          <a:noFill/>
          <a:ln w="9525">
            <a:noFill/>
            <a:miter lim="800000"/>
            <a:headEnd/>
            <a:tailEnd/>
          </a:ln>
        </p:spPr>
        <p:txBody>
          <a:bodyPr>
            <a:spAutoFit/>
          </a:bodyPr>
          <a:lstStyle/>
          <a:p>
            <a:r>
              <a:rPr lang="en-US">
                <a:latin typeface="Perpetua" pitchFamily="18" charset="0"/>
              </a:rPr>
              <a:t>or</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eaLnBrk="1" hangingPunct="1"/>
            <a:r>
              <a:rPr lang="en-US" smtClean="0"/>
              <a:t>Abstract</a:t>
            </a:r>
          </a:p>
        </p:txBody>
      </p:sp>
      <p:sp>
        <p:nvSpPr>
          <p:cNvPr id="57347" name="Content Placeholder 2"/>
          <p:cNvSpPr>
            <a:spLocks noGrp="1"/>
          </p:cNvSpPr>
          <p:nvPr>
            <p:ph idx="1"/>
          </p:nvPr>
        </p:nvSpPr>
        <p:spPr>
          <a:xfrm>
            <a:off x="914400" y="1447800"/>
            <a:ext cx="7772400" cy="2286000"/>
          </a:xfrm>
        </p:spPr>
        <p:txBody>
          <a:bodyPr/>
          <a:lstStyle/>
          <a:p>
            <a:pPr eaLnBrk="1" hangingPunct="1"/>
            <a:r>
              <a:rPr lang="en-US" i="1" smtClean="0"/>
              <a:t>  </a:t>
            </a:r>
            <a:r>
              <a:rPr lang="en-US" smtClean="0"/>
              <a:t>At this stage, the teacher models the mathematics concept at a symbolic level, using only numbers, notation, and mathematical symbols to represent the number of circles or groups of circles. The teacher uses operation symbols (+, –, ) to indicate addition, multiplication, or division.</a:t>
            </a:r>
          </a:p>
          <a:p>
            <a:pPr eaLnBrk="1" hangingPunct="1"/>
            <a:endParaRPr lang="en-US" smtClean="0"/>
          </a:p>
        </p:txBody>
      </p:sp>
      <p:sp>
        <p:nvSpPr>
          <p:cNvPr id="4" name="Freeform 3"/>
          <p:cNvSpPr/>
          <p:nvPr/>
        </p:nvSpPr>
        <p:spPr>
          <a:xfrm>
            <a:off x="827088" y="3719513"/>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4"/>
          <p:cNvSpPr/>
          <p:nvPr/>
        </p:nvSpPr>
        <p:spPr>
          <a:xfrm>
            <a:off x="1676400" y="4886325"/>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Freeform 5"/>
          <p:cNvSpPr/>
          <p:nvPr/>
        </p:nvSpPr>
        <p:spPr>
          <a:xfrm>
            <a:off x="1676400" y="4276725"/>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p:nvPr/>
        </p:nvSpPr>
        <p:spPr>
          <a:xfrm>
            <a:off x="1676400" y="3667125"/>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Freeform 7"/>
          <p:cNvSpPr/>
          <p:nvPr/>
        </p:nvSpPr>
        <p:spPr>
          <a:xfrm>
            <a:off x="762000" y="5419725"/>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Freeform 8"/>
          <p:cNvSpPr/>
          <p:nvPr/>
        </p:nvSpPr>
        <p:spPr>
          <a:xfrm>
            <a:off x="762000" y="4810125"/>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Freeform 9"/>
          <p:cNvSpPr/>
          <p:nvPr/>
        </p:nvSpPr>
        <p:spPr>
          <a:xfrm>
            <a:off x="762000" y="4276725"/>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Freeform 10"/>
          <p:cNvSpPr/>
          <p:nvPr/>
        </p:nvSpPr>
        <p:spPr>
          <a:xfrm>
            <a:off x="1752600" y="5419725"/>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Freeform 11"/>
          <p:cNvSpPr/>
          <p:nvPr/>
        </p:nvSpPr>
        <p:spPr>
          <a:xfrm>
            <a:off x="2590800" y="4962525"/>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Freeform 12"/>
          <p:cNvSpPr/>
          <p:nvPr/>
        </p:nvSpPr>
        <p:spPr>
          <a:xfrm>
            <a:off x="2590800" y="4276725"/>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Freeform 13"/>
          <p:cNvSpPr/>
          <p:nvPr/>
        </p:nvSpPr>
        <p:spPr>
          <a:xfrm>
            <a:off x="2590800" y="3667125"/>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Freeform 14"/>
          <p:cNvSpPr/>
          <p:nvPr/>
        </p:nvSpPr>
        <p:spPr>
          <a:xfrm>
            <a:off x="2667000" y="5495925"/>
            <a:ext cx="606425" cy="473075"/>
          </a:xfrm>
          <a:custGeom>
            <a:avLst/>
            <a:gdLst>
              <a:gd name="connsiteX0" fmla="*/ 74335 w 606597"/>
              <a:gd name="connsiteY0" fmla="*/ 61415 h 472885"/>
              <a:gd name="connsiteX1" fmla="*/ 87982 w 606597"/>
              <a:gd name="connsiteY1" fmla="*/ 416257 h 472885"/>
              <a:gd name="connsiteX2" fmla="*/ 606597 w 606597"/>
              <a:gd name="connsiteY2" fmla="*/ 416257 h 472885"/>
              <a:gd name="connsiteX3" fmla="*/ 592949 w 606597"/>
              <a:gd name="connsiteY3" fmla="*/ 238836 h 472885"/>
              <a:gd name="connsiteX4" fmla="*/ 579302 w 606597"/>
              <a:gd name="connsiteY4" fmla="*/ 197893 h 472885"/>
              <a:gd name="connsiteX5" fmla="*/ 565654 w 606597"/>
              <a:gd name="connsiteY5" fmla="*/ 102359 h 472885"/>
              <a:gd name="connsiteX6" fmla="*/ 538358 w 606597"/>
              <a:gd name="connsiteY6" fmla="*/ 34120 h 472885"/>
              <a:gd name="connsiteX7" fmla="*/ 115278 w 606597"/>
              <a:gd name="connsiteY7" fmla="*/ 47768 h 472885"/>
              <a:gd name="connsiteX8" fmla="*/ 74335 w 606597"/>
              <a:gd name="connsiteY8" fmla="*/ 61415 h 4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597" h="472885">
                <a:moveTo>
                  <a:pt x="74335" y="61415"/>
                </a:moveTo>
                <a:cubicBezTo>
                  <a:pt x="69786" y="122830"/>
                  <a:pt x="0" y="337073"/>
                  <a:pt x="87982" y="416257"/>
                </a:cubicBezTo>
                <a:cubicBezTo>
                  <a:pt x="150902" y="472885"/>
                  <a:pt x="469293" y="431513"/>
                  <a:pt x="606597" y="416257"/>
                </a:cubicBezTo>
                <a:cubicBezTo>
                  <a:pt x="602048" y="357117"/>
                  <a:pt x="600306" y="297693"/>
                  <a:pt x="592949" y="238836"/>
                </a:cubicBezTo>
                <a:cubicBezTo>
                  <a:pt x="591165" y="224561"/>
                  <a:pt x="582123" y="211999"/>
                  <a:pt x="579302" y="197893"/>
                </a:cubicBezTo>
                <a:cubicBezTo>
                  <a:pt x="572993" y="166350"/>
                  <a:pt x="573456" y="133566"/>
                  <a:pt x="565654" y="102359"/>
                </a:cubicBezTo>
                <a:cubicBezTo>
                  <a:pt x="559712" y="78592"/>
                  <a:pt x="547457" y="56866"/>
                  <a:pt x="538358" y="34120"/>
                </a:cubicBezTo>
                <a:cubicBezTo>
                  <a:pt x="397331" y="38669"/>
                  <a:pt x="255832" y="35366"/>
                  <a:pt x="115278" y="47768"/>
                </a:cubicBezTo>
                <a:cubicBezTo>
                  <a:pt x="98939" y="49210"/>
                  <a:pt x="78884" y="0"/>
                  <a:pt x="74335" y="61415"/>
                </a:cubicBez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Freeform 15"/>
          <p:cNvSpPr/>
          <p:nvPr/>
        </p:nvSpPr>
        <p:spPr>
          <a:xfrm>
            <a:off x="665163" y="3613150"/>
            <a:ext cx="969962" cy="2414588"/>
          </a:xfrm>
          <a:custGeom>
            <a:avLst/>
            <a:gdLst>
              <a:gd name="connsiteX0" fmla="*/ 177421 w 968991"/>
              <a:gd name="connsiteY0" fmla="*/ 11972 h 2413978"/>
              <a:gd name="connsiteX1" fmla="*/ 136478 w 968991"/>
              <a:gd name="connsiteY1" fmla="*/ 39268 h 2413978"/>
              <a:gd name="connsiteX2" fmla="*/ 95535 w 968991"/>
              <a:gd name="connsiteY2" fmla="*/ 148450 h 2413978"/>
              <a:gd name="connsiteX3" fmla="*/ 81887 w 968991"/>
              <a:gd name="connsiteY3" fmla="*/ 189393 h 2413978"/>
              <a:gd name="connsiteX4" fmla="*/ 54591 w 968991"/>
              <a:gd name="connsiteY4" fmla="*/ 394110 h 2413978"/>
              <a:gd name="connsiteX5" fmla="*/ 40944 w 968991"/>
              <a:gd name="connsiteY5" fmla="*/ 435053 h 2413978"/>
              <a:gd name="connsiteX6" fmla="*/ 27296 w 968991"/>
              <a:gd name="connsiteY6" fmla="*/ 708008 h 2413978"/>
              <a:gd name="connsiteX7" fmla="*/ 13648 w 968991"/>
              <a:gd name="connsiteY7" fmla="*/ 803543 h 2413978"/>
              <a:gd name="connsiteX8" fmla="*/ 0 w 968991"/>
              <a:gd name="connsiteY8" fmla="*/ 980963 h 2413978"/>
              <a:gd name="connsiteX9" fmla="*/ 27296 w 968991"/>
              <a:gd name="connsiteY9" fmla="*/ 2304796 h 2413978"/>
              <a:gd name="connsiteX10" fmla="*/ 95535 w 968991"/>
              <a:gd name="connsiteY10" fmla="*/ 2373035 h 2413978"/>
              <a:gd name="connsiteX11" fmla="*/ 136478 w 968991"/>
              <a:gd name="connsiteY11" fmla="*/ 2400331 h 2413978"/>
              <a:gd name="connsiteX12" fmla="*/ 177421 w 968991"/>
              <a:gd name="connsiteY12" fmla="*/ 2413978 h 2413978"/>
              <a:gd name="connsiteX13" fmla="*/ 900753 w 968991"/>
              <a:gd name="connsiteY13" fmla="*/ 2400331 h 2413978"/>
              <a:gd name="connsiteX14" fmla="*/ 941696 w 968991"/>
              <a:gd name="connsiteY14" fmla="*/ 2359387 h 2413978"/>
              <a:gd name="connsiteX15" fmla="*/ 968991 w 968991"/>
              <a:gd name="connsiteY15" fmla="*/ 2277501 h 2413978"/>
              <a:gd name="connsiteX16" fmla="*/ 955344 w 968991"/>
              <a:gd name="connsiteY16" fmla="*/ 1895363 h 2413978"/>
              <a:gd name="connsiteX17" fmla="*/ 941696 w 968991"/>
              <a:gd name="connsiteY17" fmla="*/ 1854420 h 2413978"/>
              <a:gd name="connsiteX18" fmla="*/ 914400 w 968991"/>
              <a:gd name="connsiteY18" fmla="*/ 1813477 h 2413978"/>
              <a:gd name="connsiteX19" fmla="*/ 887105 w 968991"/>
              <a:gd name="connsiteY19" fmla="*/ 1704295 h 2413978"/>
              <a:gd name="connsiteX20" fmla="*/ 859809 w 968991"/>
              <a:gd name="connsiteY20" fmla="*/ 1526874 h 2413978"/>
              <a:gd name="connsiteX21" fmla="*/ 846161 w 968991"/>
              <a:gd name="connsiteY21" fmla="*/ 1363101 h 2413978"/>
              <a:gd name="connsiteX22" fmla="*/ 832514 w 968991"/>
              <a:gd name="connsiteY22" fmla="*/ 1322157 h 2413978"/>
              <a:gd name="connsiteX23" fmla="*/ 818866 w 968991"/>
              <a:gd name="connsiteY23" fmla="*/ 1253919 h 2413978"/>
              <a:gd name="connsiteX24" fmla="*/ 805218 w 968991"/>
              <a:gd name="connsiteY24" fmla="*/ 1131089 h 2413978"/>
              <a:gd name="connsiteX25" fmla="*/ 791570 w 968991"/>
              <a:gd name="connsiteY25" fmla="*/ 175746 h 2413978"/>
              <a:gd name="connsiteX26" fmla="*/ 764275 w 968991"/>
              <a:gd name="connsiteY26" fmla="*/ 134802 h 2413978"/>
              <a:gd name="connsiteX27" fmla="*/ 682388 w 968991"/>
              <a:gd name="connsiteY27" fmla="*/ 121154 h 2413978"/>
              <a:gd name="connsiteX28" fmla="*/ 627797 w 968991"/>
              <a:gd name="connsiteY28" fmla="*/ 107507 h 2413978"/>
              <a:gd name="connsiteX29" fmla="*/ 545911 w 968991"/>
              <a:gd name="connsiteY29" fmla="*/ 52916 h 2413978"/>
              <a:gd name="connsiteX30" fmla="*/ 464024 w 968991"/>
              <a:gd name="connsiteY30" fmla="*/ 11972 h 2413978"/>
              <a:gd name="connsiteX31" fmla="*/ 286603 w 968991"/>
              <a:gd name="connsiteY31" fmla="*/ 25620 h 2413978"/>
              <a:gd name="connsiteX32" fmla="*/ 122830 w 968991"/>
              <a:gd name="connsiteY32" fmla="*/ 39268 h 241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68991" h="2413978">
                <a:moveTo>
                  <a:pt x="177421" y="11972"/>
                </a:moveTo>
                <a:cubicBezTo>
                  <a:pt x="163773" y="21071"/>
                  <a:pt x="148076" y="27670"/>
                  <a:pt x="136478" y="39268"/>
                </a:cubicBezTo>
                <a:cubicBezTo>
                  <a:pt x="99032" y="76714"/>
                  <a:pt x="108555" y="96368"/>
                  <a:pt x="95535" y="148450"/>
                </a:cubicBezTo>
                <a:cubicBezTo>
                  <a:pt x="92046" y="162406"/>
                  <a:pt x="86436" y="175745"/>
                  <a:pt x="81887" y="189393"/>
                </a:cubicBezTo>
                <a:cubicBezTo>
                  <a:pt x="78566" y="215964"/>
                  <a:pt x="60869" y="362717"/>
                  <a:pt x="54591" y="394110"/>
                </a:cubicBezTo>
                <a:cubicBezTo>
                  <a:pt x="51770" y="408216"/>
                  <a:pt x="45493" y="421405"/>
                  <a:pt x="40944" y="435053"/>
                </a:cubicBezTo>
                <a:cubicBezTo>
                  <a:pt x="36395" y="526038"/>
                  <a:pt x="34026" y="617158"/>
                  <a:pt x="27296" y="708008"/>
                </a:cubicBezTo>
                <a:cubicBezTo>
                  <a:pt x="24920" y="740088"/>
                  <a:pt x="16849" y="771534"/>
                  <a:pt x="13648" y="803543"/>
                </a:cubicBezTo>
                <a:cubicBezTo>
                  <a:pt x="7746" y="862563"/>
                  <a:pt x="4549" y="921823"/>
                  <a:pt x="0" y="980963"/>
                </a:cubicBezTo>
                <a:cubicBezTo>
                  <a:pt x="9099" y="1422241"/>
                  <a:pt x="9830" y="1863770"/>
                  <a:pt x="27296" y="2304796"/>
                </a:cubicBezTo>
                <a:cubicBezTo>
                  <a:pt x="29552" y="2361764"/>
                  <a:pt x="57545" y="2360372"/>
                  <a:pt x="95535" y="2373035"/>
                </a:cubicBezTo>
                <a:cubicBezTo>
                  <a:pt x="109183" y="2382134"/>
                  <a:pt x="121807" y="2392996"/>
                  <a:pt x="136478" y="2400331"/>
                </a:cubicBezTo>
                <a:cubicBezTo>
                  <a:pt x="149345" y="2406765"/>
                  <a:pt x="163035" y="2413978"/>
                  <a:pt x="177421" y="2413978"/>
                </a:cubicBezTo>
                <a:cubicBezTo>
                  <a:pt x="418575" y="2413978"/>
                  <a:pt x="659642" y="2404880"/>
                  <a:pt x="900753" y="2400331"/>
                </a:cubicBezTo>
                <a:cubicBezTo>
                  <a:pt x="914401" y="2386683"/>
                  <a:pt x="932323" y="2376259"/>
                  <a:pt x="941696" y="2359387"/>
                </a:cubicBezTo>
                <a:cubicBezTo>
                  <a:pt x="955669" y="2334236"/>
                  <a:pt x="968991" y="2277501"/>
                  <a:pt x="968991" y="2277501"/>
                </a:cubicBezTo>
                <a:cubicBezTo>
                  <a:pt x="964442" y="2150122"/>
                  <a:pt x="963550" y="2022559"/>
                  <a:pt x="955344" y="1895363"/>
                </a:cubicBezTo>
                <a:cubicBezTo>
                  <a:pt x="954418" y="1881007"/>
                  <a:pt x="948130" y="1867287"/>
                  <a:pt x="941696" y="1854420"/>
                </a:cubicBezTo>
                <a:cubicBezTo>
                  <a:pt x="934360" y="1839749"/>
                  <a:pt x="923499" y="1827125"/>
                  <a:pt x="914400" y="1813477"/>
                </a:cubicBezTo>
                <a:cubicBezTo>
                  <a:pt x="899092" y="1767552"/>
                  <a:pt x="894424" y="1759189"/>
                  <a:pt x="887105" y="1704295"/>
                </a:cubicBezTo>
                <a:cubicBezTo>
                  <a:pt x="863648" y="1528371"/>
                  <a:pt x="890551" y="1619098"/>
                  <a:pt x="859809" y="1526874"/>
                </a:cubicBezTo>
                <a:cubicBezTo>
                  <a:pt x="855260" y="1472283"/>
                  <a:pt x="853401" y="1417401"/>
                  <a:pt x="846161" y="1363101"/>
                </a:cubicBezTo>
                <a:cubicBezTo>
                  <a:pt x="844260" y="1348841"/>
                  <a:pt x="836003" y="1336114"/>
                  <a:pt x="832514" y="1322157"/>
                </a:cubicBezTo>
                <a:cubicBezTo>
                  <a:pt x="826888" y="1299653"/>
                  <a:pt x="822147" y="1276882"/>
                  <a:pt x="818866" y="1253919"/>
                </a:cubicBezTo>
                <a:cubicBezTo>
                  <a:pt x="813040" y="1213138"/>
                  <a:pt x="809767" y="1172032"/>
                  <a:pt x="805218" y="1131089"/>
                </a:cubicBezTo>
                <a:cubicBezTo>
                  <a:pt x="800669" y="812641"/>
                  <a:pt x="804647" y="493958"/>
                  <a:pt x="791570" y="175746"/>
                </a:cubicBezTo>
                <a:cubicBezTo>
                  <a:pt x="790896" y="159357"/>
                  <a:pt x="778946" y="142138"/>
                  <a:pt x="764275" y="134802"/>
                </a:cubicBezTo>
                <a:cubicBezTo>
                  <a:pt x="739524" y="122426"/>
                  <a:pt x="709523" y="126581"/>
                  <a:pt x="682388" y="121154"/>
                </a:cubicBezTo>
                <a:cubicBezTo>
                  <a:pt x="663995" y="117476"/>
                  <a:pt x="645994" y="112056"/>
                  <a:pt x="627797" y="107507"/>
                </a:cubicBezTo>
                <a:cubicBezTo>
                  <a:pt x="550182" y="29890"/>
                  <a:pt x="624916" y="92418"/>
                  <a:pt x="545911" y="52916"/>
                </a:cubicBezTo>
                <a:cubicBezTo>
                  <a:pt x="440077" y="0"/>
                  <a:pt x="566941" y="46279"/>
                  <a:pt x="464024" y="11972"/>
                </a:cubicBezTo>
                <a:cubicBezTo>
                  <a:pt x="404884" y="16521"/>
                  <a:pt x="345555" y="19070"/>
                  <a:pt x="286603" y="25620"/>
                </a:cubicBezTo>
                <a:cubicBezTo>
                  <a:pt x="107566" y="45513"/>
                  <a:pt x="350797" y="39268"/>
                  <a:pt x="122830" y="39268"/>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7" name="Freeform 16"/>
          <p:cNvSpPr/>
          <p:nvPr/>
        </p:nvSpPr>
        <p:spPr>
          <a:xfrm>
            <a:off x="1676400" y="3462338"/>
            <a:ext cx="741363" cy="2649537"/>
          </a:xfrm>
          <a:custGeom>
            <a:avLst/>
            <a:gdLst>
              <a:gd name="connsiteX0" fmla="*/ 95534 w 741429"/>
              <a:gd name="connsiteY0" fmla="*/ 95535 h 2649908"/>
              <a:gd name="connsiteX1" fmla="*/ 54591 w 741429"/>
              <a:gd name="connsiteY1" fmla="*/ 122830 h 2649908"/>
              <a:gd name="connsiteX2" fmla="*/ 0 w 741429"/>
              <a:gd name="connsiteY2" fmla="*/ 204717 h 2649908"/>
              <a:gd name="connsiteX3" fmla="*/ 13647 w 741429"/>
              <a:gd name="connsiteY3" fmla="*/ 914400 h 2649908"/>
              <a:gd name="connsiteX4" fmla="*/ 27295 w 741429"/>
              <a:gd name="connsiteY4" fmla="*/ 955344 h 2649908"/>
              <a:gd name="connsiteX5" fmla="*/ 54591 w 741429"/>
              <a:gd name="connsiteY5" fmla="*/ 1105469 h 2649908"/>
              <a:gd name="connsiteX6" fmla="*/ 68238 w 741429"/>
              <a:gd name="connsiteY6" fmla="*/ 2292824 h 2649908"/>
              <a:gd name="connsiteX7" fmla="*/ 95534 w 741429"/>
              <a:gd name="connsiteY7" fmla="*/ 2333767 h 2649908"/>
              <a:gd name="connsiteX8" fmla="*/ 136477 w 741429"/>
              <a:gd name="connsiteY8" fmla="*/ 2415654 h 2649908"/>
              <a:gd name="connsiteX9" fmla="*/ 191068 w 741429"/>
              <a:gd name="connsiteY9" fmla="*/ 2497541 h 2649908"/>
              <a:gd name="connsiteX10" fmla="*/ 204716 w 741429"/>
              <a:gd name="connsiteY10" fmla="*/ 2552132 h 2649908"/>
              <a:gd name="connsiteX11" fmla="*/ 272955 w 741429"/>
              <a:gd name="connsiteY11" fmla="*/ 2634018 h 2649908"/>
              <a:gd name="connsiteX12" fmla="*/ 313898 w 741429"/>
              <a:gd name="connsiteY12" fmla="*/ 2647666 h 2649908"/>
              <a:gd name="connsiteX13" fmla="*/ 464024 w 741429"/>
              <a:gd name="connsiteY13" fmla="*/ 2634018 h 2649908"/>
              <a:gd name="connsiteX14" fmla="*/ 518615 w 741429"/>
              <a:gd name="connsiteY14" fmla="*/ 2579427 h 2649908"/>
              <a:gd name="connsiteX15" fmla="*/ 573206 w 741429"/>
              <a:gd name="connsiteY15" fmla="*/ 2497541 h 2649908"/>
              <a:gd name="connsiteX16" fmla="*/ 614149 w 741429"/>
              <a:gd name="connsiteY16" fmla="*/ 2456597 h 2649908"/>
              <a:gd name="connsiteX17" fmla="*/ 641444 w 741429"/>
              <a:gd name="connsiteY17" fmla="*/ 2415654 h 2649908"/>
              <a:gd name="connsiteX18" fmla="*/ 655092 w 741429"/>
              <a:gd name="connsiteY18" fmla="*/ 2374711 h 2649908"/>
              <a:gd name="connsiteX19" fmla="*/ 696035 w 741429"/>
              <a:gd name="connsiteY19" fmla="*/ 2347415 h 2649908"/>
              <a:gd name="connsiteX20" fmla="*/ 709683 w 741429"/>
              <a:gd name="connsiteY20" fmla="*/ 2306472 h 2649908"/>
              <a:gd name="connsiteX21" fmla="*/ 736979 w 741429"/>
              <a:gd name="connsiteY21" fmla="*/ 2265529 h 2649908"/>
              <a:gd name="connsiteX22" fmla="*/ 723331 w 741429"/>
              <a:gd name="connsiteY22" fmla="*/ 436729 h 2649908"/>
              <a:gd name="connsiteX23" fmla="*/ 682388 w 741429"/>
              <a:gd name="connsiteY23" fmla="*/ 354842 h 2649908"/>
              <a:gd name="connsiteX24" fmla="*/ 655092 w 741429"/>
              <a:gd name="connsiteY24" fmla="*/ 272955 h 2649908"/>
              <a:gd name="connsiteX25" fmla="*/ 627797 w 741429"/>
              <a:gd name="connsiteY25" fmla="*/ 177421 h 2649908"/>
              <a:gd name="connsiteX26" fmla="*/ 600501 w 741429"/>
              <a:gd name="connsiteY26" fmla="*/ 136478 h 2649908"/>
              <a:gd name="connsiteX27" fmla="*/ 545910 w 741429"/>
              <a:gd name="connsiteY27" fmla="*/ 40944 h 2649908"/>
              <a:gd name="connsiteX28" fmla="*/ 464024 w 741429"/>
              <a:gd name="connsiteY28" fmla="*/ 0 h 2649908"/>
              <a:gd name="connsiteX29" fmla="*/ 245659 w 741429"/>
              <a:gd name="connsiteY29" fmla="*/ 13648 h 2649908"/>
              <a:gd name="connsiteX30" fmla="*/ 177421 w 741429"/>
              <a:gd name="connsiteY30" fmla="*/ 68239 h 2649908"/>
              <a:gd name="connsiteX31" fmla="*/ 95534 w 741429"/>
              <a:gd name="connsiteY31" fmla="*/ 95535 h 2649908"/>
              <a:gd name="connsiteX32" fmla="*/ 95534 w 741429"/>
              <a:gd name="connsiteY32" fmla="*/ 95535 h 264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41429" h="2649908">
                <a:moveTo>
                  <a:pt x="95534" y="95535"/>
                </a:moveTo>
                <a:cubicBezTo>
                  <a:pt x="88710" y="100084"/>
                  <a:pt x="65392" y="110486"/>
                  <a:pt x="54591" y="122830"/>
                </a:cubicBezTo>
                <a:cubicBezTo>
                  <a:pt x="32989" y="147518"/>
                  <a:pt x="0" y="204717"/>
                  <a:pt x="0" y="204717"/>
                </a:cubicBezTo>
                <a:cubicBezTo>
                  <a:pt x="4549" y="441278"/>
                  <a:pt x="5049" y="677952"/>
                  <a:pt x="13647" y="914400"/>
                </a:cubicBezTo>
                <a:cubicBezTo>
                  <a:pt x="14170" y="928777"/>
                  <a:pt x="23806" y="941387"/>
                  <a:pt x="27295" y="955344"/>
                </a:cubicBezTo>
                <a:cubicBezTo>
                  <a:pt x="36833" y="993496"/>
                  <a:pt x="48506" y="1068962"/>
                  <a:pt x="54591" y="1105469"/>
                </a:cubicBezTo>
                <a:cubicBezTo>
                  <a:pt x="42899" y="1608212"/>
                  <a:pt x="25284" y="1788120"/>
                  <a:pt x="68238" y="2292824"/>
                </a:cubicBezTo>
                <a:cubicBezTo>
                  <a:pt x="69629" y="2309167"/>
                  <a:pt x="86435" y="2320119"/>
                  <a:pt x="95534" y="2333767"/>
                </a:cubicBezTo>
                <a:cubicBezTo>
                  <a:pt x="129838" y="2436679"/>
                  <a:pt x="83565" y="2309830"/>
                  <a:pt x="136477" y="2415654"/>
                </a:cubicBezTo>
                <a:cubicBezTo>
                  <a:pt x="175979" y="2494659"/>
                  <a:pt x="113454" y="2419925"/>
                  <a:pt x="191068" y="2497541"/>
                </a:cubicBezTo>
                <a:cubicBezTo>
                  <a:pt x="195617" y="2515738"/>
                  <a:pt x="197327" y="2534892"/>
                  <a:pt x="204716" y="2552132"/>
                </a:cubicBezTo>
                <a:cubicBezTo>
                  <a:pt x="214786" y="2575629"/>
                  <a:pt x="253281" y="2620902"/>
                  <a:pt x="272955" y="2634018"/>
                </a:cubicBezTo>
                <a:cubicBezTo>
                  <a:pt x="284925" y="2641998"/>
                  <a:pt x="300250" y="2643117"/>
                  <a:pt x="313898" y="2647666"/>
                </a:cubicBezTo>
                <a:cubicBezTo>
                  <a:pt x="363940" y="2643117"/>
                  <a:pt x="416354" y="2649908"/>
                  <a:pt x="464024" y="2634018"/>
                </a:cubicBezTo>
                <a:cubicBezTo>
                  <a:pt x="488438" y="2625880"/>
                  <a:pt x="502539" y="2599522"/>
                  <a:pt x="518615" y="2579427"/>
                </a:cubicBezTo>
                <a:cubicBezTo>
                  <a:pt x="539108" y="2553811"/>
                  <a:pt x="550010" y="2520738"/>
                  <a:pt x="573206" y="2497541"/>
                </a:cubicBezTo>
                <a:cubicBezTo>
                  <a:pt x="586854" y="2483893"/>
                  <a:pt x="601793" y="2471425"/>
                  <a:pt x="614149" y="2456597"/>
                </a:cubicBezTo>
                <a:cubicBezTo>
                  <a:pt x="624649" y="2443996"/>
                  <a:pt x="634109" y="2430325"/>
                  <a:pt x="641444" y="2415654"/>
                </a:cubicBezTo>
                <a:cubicBezTo>
                  <a:pt x="647878" y="2402787"/>
                  <a:pt x="646105" y="2385945"/>
                  <a:pt x="655092" y="2374711"/>
                </a:cubicBezTo>
                <a:cubicBezTo>
                  <a:pt x="665339" y="2361903"/>
                  <a:pt x="682387" y="2356514"/>
                  <a:pt x="696035" y="2347415"/>
                </a:cubicBezTo>
                <a:cubicBezTo>
                  <a:pt x="700584" y="2333767"/>
                  <a:pt x="703249" y="2319339"/>
                  <a:pt x="709683" y="2306472"/>
                </a:cubicBezTo>
                <a:cubicBezTo>
                  <a:pt x="717019" y="2291801"/>
                  <a:pt x="736859" y="2281931"/>
                  <a:pt x="736979" y="2265529"/>
                </a:cubicBezTo>
                <a:cubicBezTo>
                  <a:pt x="741429" y="1655928"/>
                  <a:pt x="732230" y="1046281"/>
                  <a:pt x="723331" y="436729"/>
                </a:cubicBezTo>
                <a:cubicBezTo>
                  <a:pt x="722768" y="398131"/>
                  <a:pt x="696831" y="387339"/>
                  <a:pt x="682388" y="354842"/>
                </a:cubicBezTo>
                <a:cubicBezTo>
                  <a:pt x="670703" y="328550"/>
                  <a:pt x="664191" y="300251"/>
                  <a:pt x="655092" y="272955"/>
                </a:cubicBezTo>
                <a:cubicBezTo>
                  <a:pt x="646350" y="246728"/>
                  <a:pt x="640937" y="203701"/>
                  <a:pt x="627797" y="177421"/>
                </a:cubicBezTo>
                <a:cubicBezTo>
                  <a:pt x="620462" y="162750"/>
                  <a:pt x="607837" y="151149"/>
                  <a:pt x="600501" y="136478"/>
                </a:cubicBezTo>
                <a:cubicBezTo>
                  <a:pt x="569270" y="74017"/>
                  <a:pt x="611913" y="106948"/>
                  <a:pt x="545910" y="40944"/>
                </a:cubicBezTo>
                <a:cubicBezTo>
                  <a:pt x="519453" y="14487"/>
                  <a:pt x="497325" y="11100"/>
                  <a:pt x="464024" y="0"/>
                </a:cubicBezTo>
                <a:cubicBezTo>
                  <a:pt x="391236" y="4549"/>
                  <a:pt x="318189" y="6013"/>
                  <a:pt x="245659" y="13648"/>
                </a:cubicBezTo>
                <a:cubicBezTo>
                  <a:pt x="161864" y="22469"/>
                  <a:pt x="243812" y="26744"/>
                  <a:pt x="177421" y="68239"/>
                </a:cubicBezTo>
                <a:cubicBezTo>
                  <a:pt x="153022" y="83488"/>
                  <a:pt x="122830" y="86436"/>
                  <a:pt x="95534" y="95535"/>
                </a:cubicBezTo>
                <a:lnTo>
                  <a:pt x="95534" y="9553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Freeform 17"/>
          <p:cNvSpPr/>
          <p:nvPr/>
        </p:nvSpPr>
        <p:spPr>
          <a:xfrm>
            <a:off x="2508250" y="3352800"/>
            <a:ext cx="969963" cy="2695575"/>
          </a:xfrm>
          <a:custGeom>
            <a:avLst/>
            <a:gdLst>
              <a:gd name="connsiteX0" fmla="*/ 163773 w 970754"/>
              <a:gd name="connsiteY0" fmla="*/ 136266 h 2695618"/>
              <a:gd name="connsiteX1" fmla="*/ 109182 w 970754"/>
              <a:gd name="connsiteY1" fmla="*/ 163561 h 2695618"/>
              <a:gd name="connsiteX2" fmla="*/ 95534 w 970754"/>
              <a:gd name="connsiteY2" fmla="*/ 204505 h 2695618"/>
              <a:gd name="connsiteX3" fmla="*/ 40943 w 970754"/>
              <a:gd name="connsiteY3" fmla="*/ 300039 h 2695618"/>
              <a:gd name="connsiteX4" fmla="*/ 13648 w 970754"/>
              <a:gd name="connsiteY4" fmla="*/ 477460 h 2695618"/>
              <a:gd name="connsiteX5" fmla="*/ 0 w 970754"/>
              <a:gd name="connsiteY5" fmla="*/ 545699 h 2695618"/>
              <a:gd name="connsiteX6" fmla="*/ 13648 w 970754"/>
              <a:gd name="connsiteY6" fmla="*/ 886893 h 2695618"/>
              <a:gd name="connsiteX7" fmla="*/ 27296 w 970754"/>
              <a:gd name="connsiteY7" fmla="*/ 982427 h 2695618"/>
              <a:gd name="connsiteX8" fmla="*/ 40943 w 970754"/>
              <a:gd name="connsiteY8" fmla="*/ 1269030 h 2695618"/>
              <a:gd name="connsiteX9" fmla="*/ 54591 w 970754"/>
              <a:gd name="connsiteY9" fmla="*/ 2551920 h 2695618"/>
              <a:gd name="connsiteX10" fmla="*/ 95534 w 970754"/>
              <a:gd name="connsiteY10" fmla="*/ 2579215 h 2695618"/>
              <a:gd name="connsiteX11" fmla="*/ 150125 w 970754"/>
              <a:gd name="connsiteY11" fmla="*/ 2592863 h 2695618"/>
              <a:gd name="connsiteX12" fmla="*/ 232012 w 970754"/>
              <a:gd name="connsiteY12" fmla="*/ 2620158 h 2695618"/>
              <a:gd name="connsiteX13" fmla="*/ 600502 w 970754"/>
              <a:gd name="connsiteY13" fmla="*/ 2633806 h 2695618"/>
              <a:gd name="connsiteX14" fmla="*/ 859809 w 970754"/>
              <a:gd name="connsiteY14" fmla="*/ 2647454 h 2695618"/>
              <a:gd name="connsiteX15" fmla="*/ 900752 w 970754"/>
              <a:gd name="connsiteY15" fmla="*/ 2606511 h 2695618"/>
              <a:gd name="connsiteX16" fmla="*/ 941696 w 970754"/>
              <a:gd name="connsiteY16" fmla="*/ 2579215 h 2695618"/>
              <a:gd name="connsiteX17" fmla="*/ 955343 w 970754"/>
              <a:gd name="connsiteY17" fmla="*/ 2524624 h 2695618"/>
              <a:gd name="connsiteX18" fmla="*/ 968991 w 970754"/>
              <a:gd name="connsiteY18" fmla="*/ 2483681 h 2695618"/>
              <a:gd name="connsiteX19" fmla="*/ 941696 w 970754"/>
              <a:gd name="connsiteY19" fmla="*/ 1705758 h 2695618"/>
              <a:gd name="connsiteX20" fmla="*/ 928048 w 970754"/>
              <a:gd name="connsiteY20" fmla="*/ 1214439 h 2695618"/>
              <a:gd name="connsiteX21" fmla="*/ 900752 w 970754"/>
              <a:gd name="connsiteY21" fmla="*/ 900540 h 2695618"/>
              <a:gd name="connsiteX22" fmla="*/ 887105 w 970754"/>
              <a:gd name="connsiteY22" fmla="*/ 845949 h 2695618"/>
              <a:gd name="connsiteX23" fmla="*/ 859809 w 970754"/>
              <a:gd name="connsiteY23" fmla="*/ 695824 h 2695618"/>
              <a:gd name="connsiteX24" fmla="*/ 846161 w 970754"/>
              <a:gd name="connsiteY24" fmla="*/ 654881 h 2695618"/>
              <a:gd name="connsiteX25" fmla="*/ 832513 w 970754"/>
              <a:gd name="connsiteY25" fmla="*/ 586642 h 2695618"/>
              <a:gd name="connsiteX26" fmla="*/ 805218 w 970754"/>
              <a:gd name="connsiteY26" fmla="*/ 436517 h 2695618"/>
              <a:gd name="connsiteX27" fmla="*/ 764275 w 970754"/>
              <a:gd name="connsiteY27" fmla="*/ 313687 h 2695618"/>
              <a:gd name="connsiteX28" fmla="*/ 750627 w 970754"/>
              <a:gd name="connsiteY28" fmla="*/ 272743 h 2695618"/>
              <a:gd name="connsiteX29" fmla="*/ 682388 w 970754"/>
              <a:gd name="connsiteY29" fmla="*/ 190857 h 2695618"/>
              <a:gd name="connsiteX30" fmla="*/ 641445 w 970754"/>
              <a:gd name="connsiteY30" fmla="*/ 177209 h 2695618"/>
              <a:gd name="connsiteX31" fmla="*/ 163773 w 970754"/>
              <a:gd name="connsiteY31" fmla="*/ 136266 h 2695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70754" h="2695618">
                <a:moveTo>
                  <a:pt x="163773" y="136266"/>
                </a:moveTo>
                <a:cubicBezTo>
                  <a:pt x="75063" y="133991"/>
                  <a:pt x="123568" y="149175"/>
                  <a:pt x="109182" y="163561"/>
                </a:cubicBezTo>
                <a:cubicBezTo>
                  <a:pt x="99009" y="173734"/>
                  <a:pt x="101201" y="191282"/>
                  <a:pt x="95534" y="204505"/>
                </a:cubicBezTo>
                <a:cubicBezTo>
                  <a:pt x="74754" y="252991"/>
                  <a:pt x="68358" y="258918"/>
                  <a:pt x="40943" y="300039"/>
                </a:cubicBezTo>
                <a:cubicBezTo>
                  <a:pt x="12533" y="413684"/>
                  <a:pt x="39848" y="294063"/>
                  <a:pt x="13648" y="477460"/>
                </a:cubicBezTo>
                <a:cubicBezTo>
                  <a:pt x="10367" y="500424"/>
                  <a:pt x="4549" y="522953"/>
                  <a:pt x="0" y="545699"/>
                </a:cubicBezTo>
                <a:cubicBezTo>
                  <a:pt x="4549" y="659430"/>
                  <a:pt x="6548" y="773292"/>
                  <a:pt x="13648" y="886893"/>
                </a:cubicBezTo>
                <a:cubicBezTo>
                  <a:pt x="15655" y="918998"/>
                  <a:pt x="25004" y="950341"/>
                  <a:pt x="27296" y="982427"/>
                </a:cubicBezTo>
                <a:cubicBezTo>
                  <a:pt x="34110" y="1077827"/>
                  <a:pt x="36394" y="1173496"/>
                  <a:pt x="40943" y="1269030"/>
                </a:cubicBezTo>
                <a:cubicBezTo>
                  <a:pt x="45492" y="1696660"/>
                  <a:pt x="36788" y="2124637"/>
                  <a:pt x="54591" y="2551920"/>
                </a:cubicBezTo>
                <a:cubicBezTo>
                  <a:pt x="55274" y="2568308"/>
                  <a:pt x="80458" y="2572754"/>
                  <a:pt x="95534" y="2579215"/>
                </a:cubicBezTo>
                <a:cubicBezTo>
                  <a:pt x="112774" y="2586604"/>
                  <a:pt x="132159" y="2587473"/>
                  <a:pt x="150125" y="2592863"/>
                </a:cubicBezTo>
                <a:cubicBezTo>
                  <a:pt x="177684" y="2601131"/>
                  <a:pt x="204716" y="2611060"/>
                  <a:pt x="232012" y="2620158"/>
                </a:cubicBezTo>
                <a:cubicBezTo>
                  <a:pt x="348619" y="2659026"/>
                  <a:pt x="477672" y="2629257"/>
                  <a:pt x="600502" y="2633806"/>
                </a:cubicBezTo>
                <a:cubicBezTo>
                  <a:pt x="693217" y="2695618"/>
                  <a:pt x="664685" y="2688533"/>
                  <a:pt x="859809" y="2647454"/>
                </a:cubicBezTo>
                <a:cubicBezTo>
                  <a:pt x="878696" y="2643478"/>
                  <a:pt x="885925" y="2618867"/>
                  <a:pt x="900752" y="2606511"/>
                </a:cubicBezTo>
                <a:cubicBezTo>
                  <a:pt x="913353" y="2596010"/>
                  <a:pt x="928048" y="2588314"/>
                  <a:pt x="941696" y="2579215"/>
                </a:cubicBezTo>
                <a:cubicBezTo>
                  <a:pt x="946245" y="2561018"/>
                  <a:pt x="950190" y="2542659"/>
                  <a:pt x="955343" y="2524624"/>
                </a:cubicBezTo>
                <a:cubicBezTo>
                  <a:pt x="959295" y="2510792"/>
                  <a:pt x="968991" y="2498067"/>
                  <a:pt x="968991" y="2483681"/>
                </a:cubicBezTo>
                <a:cubicBezTo>
                  <a:pt x="968991" y="1967799"/>
                  <a:pt x="970754" y="2025414"/>
                  <a:pt x="941696" y="1705758"/>
                </a:cubicBezTo>
                <a:cubicBezTo>
                  <a:pt x="937147" y="1541985"/>
                  <a:pt x="934730" y="1378139"/>
                  <a:pt x="928048" y="1214439"/>
                </a:cubicBezTo>
                <a:cubicBezTo>
                  <a:pt x="926514" y="1176866"/>
                  <a:pt x="908262" y="953109"/>
                  <a:pt x="900752" y="900540"/>
                </a:cubicBezTo>
                <a:cubicBezTo>
                  <a:pt x="898099" y="881972"/>
                  <a:pt x="890783" y="864342"/>
                  <a:pt x="887105" y="845949"/>
                </a:cubicBezTo>
                <a:cubicBezTo>
                  <a:pt x="874940" y="785121"/>
                  <a:pt x="874444" y="754364"/>
                  <a:pt x="859809" y="695824"/>
                </a:cubicBezTo>
                <a:cubicBezTo>
                  <a:pt x="856320" y="681868"/>
                  <a:pt x="849650" y="668837"/>
                  <a:pt x="846161" y="654881"/>
                </a:cubicBezTo>
                <a:cubicBezTo>
                  <a:pt x="840535" y="632377"/>
                  <a:pt x="836326" y="609523"/>
                  <a:pt x="832513" y="586642"/>
                </a:cubicBezTo>
                <a:cubicBezTo>
                  <a:pt x="820316" y="513460"/>
                  <a:pt x="824276" y="498455"/>
                  <a:pt x="805218" y="436517"/>
                </a:cubicBezTo>
                <a:cubicBezTo>
                  <a:pt x="792526" y="395267"/>
                  <a:pt x="777923" y="354630"/>
                  <a:pt x="764275" y="313687"/>
                </a:cubicBezTo>
                <a:lnTo>
                  <a:pt x="750627" y="272743"/>
                </a:lnTo>
                <a:cubicBezTo>
                  <a:pt x="743434" y="251165"/>
                  <a:pt x="698676" y="201716"/>
                  <a:pt x="682388" y="190857"/>
                </a:cubicBezTo>
                <a:cubicBezTo>
                  <a:pt x="670418" y="182877"/>
                  <a:pt x="655093" y="181758"/>
                  <a:pt x="641445" y="177209"/>
                </a:cubicBezTo>
                <a:cubicBezTo>
                  <a:pt x="523303" y="0"/>
                  <a:pt x="252483" y="138541"/>
                  <a:pt x="163773" y="136266"/>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363" name="TextBox 18"/>
          <p:cNvSpPr txBox="1">
            <a:spLocks noChangeArrowheads="1"/>
          </p:cNvSpPr>
          <p:nvPr/>
        </p:nvSpPr>
        <p:spPr bwMode="auto">
          <a:xfrm>
            <a:off x="4191000" y="4495800"/>
            <a:ext cx="3733800" cy="923925"/>
          </a:xfrm>
          <a:prstGeom prst="rect">
            <a:avLst/>
          </a:prstGeom>
          <a:noFill/>
          <a:ln w="9525">
            <a:noFill/>
            <a:miter lim="800000"/>
            <a:headEnd/>
            <a:tailEnd/>
          </a:ln>
        </p:spPr>
        <p:txBody>
          <a:bodyPr>
            <a:spAutoFit/>
          </a:bodyPr>
          <a:lstStyle/>
          <a:p>
            <a:r>
              <a:rPr lang="en-US">
                <a:latin typeface="Perpetua" pitchFamily="18" charset="0"/>
              </a:rPr>
              <a:t>3 groups of 4 is 12 total or </a:t>
            </a:r>
          </a:p>
          <a:p>
            <a:endParaRPr lang="en-US">
              <a:latin typeface="Perpetua" pitchFamily="18" charset="0"/>
            </a:endParaRPr>
          </a:p>
          <a:p>
            <a:r>
              <a:rPr lang="en-US">
                <a:latin typeface="Perpetua" pitchFamily="18" charset="0"/>
              </a:rPr>
              <a:t>3 X 4 = 12 </a:t>
            </a:r>
          </a:p>
        </p:txBody>
      </p:sp>
      <p:sp>
        <p:nvSpPr>
          <p:cNvPr id="57364" name="TextBox 19"/>
          <p:cNvSpPr txBox="1">
            <a:spLocks noChangeArrowheads="1"/>
          </p:cNvSpPr>
          <p:nvPr/>
        </p:nvSpPr>
        <p:spPr bwMode="auto">
          <a:xfrm>
            <a:off x="609600" y="6107113"/>
            <a:ext cx="8077200" cy="369887"/>
          </a:xfrm>
          <a:prstGeom prst="rect">
            <a:avLst/>
          </a:prstGeom>
          <a:noFill/>
          <a:ln w="9525">
            <a:noFill/>
            <a:miter lim="800000"/>
            <a:headEnd/>
            <a:tailEnd/>
          </a:ln>
        </p:spPr>
        <p:txBody>
          <a:bodyPr>
            <a:spAutoFit/>
          </a:bodyPr>
          <a:lstStyle/>
          <a:p>
            <a:r>
              <a:rPr lang="en-US">
                <a:latin typeface="Perpetua" pitchFamily="18" charset="0"/>
              </a:rPr>
              <a:t>representational ----------------</a:t>
            </a:r>
            <a:r>
              <a:rPr lang="en-US">
                <a:latin typeface="Perpetua" pitchFamily="18" charset="0"/>
                <a:sym typeface="Wingdings" pitchFamily="2" charset="2"/>
              </a:rPr>
              <a:t> abstract using symbols</a:t>
            </a:r>
            <a:endParaRPr lang="en-US">
              <a:latin typeface="Perpetua" pitchFamily="18"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Math basics quiz</a:t>
            </a:r>
            <a:endParaRPr lang="en-US" dirty="0"/>
          </a:p>
        </p:txBody>
      </p:sp>
      <p:sp>
        <p:nvSpPr>
          <p:cNvPr id="3" name="Content Placeholder 2"/>
          <p:cNvSpPr>
            <a:spLocks noGrp="1"/>
          </p:cNvSpPr>
          <p:nvPr>
            <p:ph sz="quarter" idx="1"/>
          </p:nvPr>
        </p:nvSpPr>
        <p:spPr/>
        <p:txBody>
          <a:bodyPr/>
          <a:lstStyle/>
          <a:p>
            <a:pPr marL="514350" indent="-514350">
              <a:buFont typeface="+mj-lt"/>
              <a:buAutoNum type="arabicPeriod"/>
            </a:pPr>
            <a:r>
              <a:rPr lang="en-US" dirty="0" smtClean="0"/>
              <a:t>T F The brain comprehends numerals first as words, then as quantities.</a:t>
            </a:r>
          </a:p>
          <a:p>
            <a:pPr marL="514350" indent="-514350">
              <a:buFont typeface="+mj-lt"/>
              <a:buAutoNum type="arabicPeriod"/>
            </a:pPr>
            <a:r>
              <a:rPr lang="en-US" dirty="0" smtClean="0"/>
              <a:t>T F Learning to multiple, like learning spoken language, is a natural ability  </a:t>
            </a:r>
          </a:p>
          <a:p>
            <a:pPr marL="514350" indent="-514350">
              <a:buFont typeface="+mj-lt"/>
              <a:buAutoNum type="arabicPeriod"/>
            </a:pPr>
            <a:r>
              <a:rPr lang="en-US" dirty="0" smtClean="0"/>
              <a:t>T F It is easier to tell which is the greater of two larger  numbers than of two smaller numbers </a:t>
            </a:r>
          </a:p>
          <a:p>
            <a:pPr marL="514350" indent="-514350">
              <a:buFont typeface="+mj-lt"/>
              <a:buAutoNum type="arabicPeriod"/>
            </a:pPr>
            <a:r>
              <a:rPr lang="en-US" dirty="0" smtClean="0"/>
              <a:t>T F the maximum capacity of seven items in working memory is valid for all cultures </a:t>
            </a:r>
          </a:p>
          <a:p>
            <a:pPr marL="514350" indent="-514350">
              <a:buFont typeface="+mj-lt"/>
              <a:buAutoNum type="arabicPeriod"/>
            </a:pPr>
            <a:r>
              <a:rPr lang="en-US" dirty="0" smtClean="0"/>
              <a:t>T F Gender differences in mathematics are more likely due to genetics that to cultural factors </a:t>
            </a:r>
            <a:endParaRPr lang="en-US" dirty="0"/>
          </a:p>
        </p:txBody>
      </p:sp>
      <p:pic>
        <p:nvPicPr>
          <p:cNvPr id="4" name="Picture 7" descr="http://prsdtechcomm.pbworks.com/f/1273550852/Exit%20slip%202.jpg"/>
          <p:cNvPicPr>
            <a:picLocks noChangeAspect="1" noChangeArrowheads="1"/>
          </p:cNvPicPr>
          <p:nvPr/>
        </p:nvPicPr>
        <p:blipFill>
          <a:blip r:embed="rId2" cstate="print"/>
          <a:srcRect/>
          <a:stretch>
            <a:fillRect/>
          </a:stretch>
        </p:blipFill>
        <p:spPr bwMode="auto">
          <a:xfrm>
            <a:off x="5867400" y="304800"/>
            <a:ext cx="2438400" cy="9588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Math basics quiz</a:t>
            </a:r>
            <a:endParaRPr lang="en-US" dirty="0"/>
          </a:p>
        </p:txBody>
      </p:sp>
      <p:sp>
        <p:nvSpPr>
          <p:cNvPr id="3" name="Content Placeholder 2"/>
          <p:cNvSpPr>
            <a:spLocks noGrp="1"/>
          </p:cNvSpPr>
          <p:nvPr>
            <p:ph sz="quarter" idx="1"/>
          </p:nvPr>
        </p:nvSpPr>
        <p:spPr/>
        <p:txBody>
          <a:bodyPr/>
          <a:lstStyle/>
          <a:p>
            <a:pPr marL="514350" indent="-514350">
              <a:buFont typeface="+mj-lt"/>
              <a:buAutoNum type="arabicPeriod" startAt="6"/>
            </a:pPr>
            <a:r>
              <a:rPr lang="en-US" dirty="0" smtClean="0"/>
              <a:t>T F Practicing mathematics procedures makes perfect </a:t>
            </a:r>
          </a:p>
          <a:p>
            <a:pPr marL="514350" indent="-514350">
              <a:buFont typeface="+mj-lt"/>
              <a:buAutoNum type="arabicPeriod" startAt="6"/>
            </a:pPr>
            <a:r>
              <a:rPr lang="en-US" dirty="0" smtClean="0"/>
              <a:t>T F Using technology for routine calculations leads to greater understanding and achievement in mathematics</a:t>
            </a:r>
          </a:p>
          <a:p>
            <a:pPr marL="514350" indent="-514350">
              <a:buFont typeface="+mj-lt"/>
              <a:buAutoNum type="arabicPeriod" startAt="6"/>
            </a:pPr>
            <a:r>
              <a:rPr lang="en-US" dirty="0" smtClean="0"/>
              <a:t>T F Symbolic number operations are strongly linked to the brain’s language areas  </a:t>
            </a:r>
          </a:p>
        </p:txBody>
      </p:sp>
      <p:pic>
        <p:nvPicPr>
          <p:cNvPr id="4" name="Picture 7" descr="http://prsdtechcomm.pbworks.com/f/1273550852/Exit%20slip%202.jpg"/>
          <p:cNvPicPr>
            <a:picLocks noChangeAspect="1" noChangeArrowheads="1"/>
          </p:cNvPicPr>
          <p:nvPr/>
        </p:nvPicPr>
        <p:blipFill>
          <a:blip r:embed="rId2" cstate="print"/>
          <a:srcRect/>
          <a:stretch>
            <a:fillRect/>
          </a:stretch>
        </p:blipFill>
        <p:spPr bwMode="auto">
          <a:xfrm>
            <a:off x="5867400" y="304800"/>
            <a:ext cx="2438400" cy="9588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Specially Designed Instruction in Math PDU Session One &amp;quot;&quot;/&gt;&lt;property id=&quot;20307&quot; value=&quot;256&quot;/&gt;&lt;/object&gt;&lt;object type=&quot;3&quot; unique_id=&quot;10005&quot;&gt;&lt;property id=&quot;20148&quot; value=&quot;5&quot;/&gt;&lt;property id=&quot;20300&quot; value=&quot;Slide 7 - &amp;quot;Outcomes for Session One  &amp;quot;&quot;/&gt;&lt;property id=&quot;20307&quot; value=&quot;295&quot;/&gt;&lt;/object&gt;&lt;object type=&quot;3&quot; unique_id=&quot;10006&quot;&gt;&lt;property id=&quot;20148&quot; value=&quot;5&quot;/&gt;&lt;property id=&quot;20300&quot; value=&quot;Slide 27 - &amp;quot;2006 National Math Panel &amp;quot;&quot;/&gt;&lt;property id=&quot;20307&quot; value=&quot;257&quot;/&gt;&lt;/object&gt;&lt;object type=&quot;3&quot; unique_id=&quot;10007&quot;&gt;&lt;property id=&quot;20148&quot; value=&quot;5&quot;/&gt;&lt;property id=&quot;20300&quot; value=&quot;Slide 28 - &amp;quot;2006 Panel&amp;quot;&quot;/&gt;&lt;property id=&quot;20307&quot; value=&quot;258&quot;/&gt;&lt;/object&gt;&lt;object type=&quot;3&quot; unique_id=&quot;10008&quot;&gt;&lt;property id=&quot;20148&quot; value=&quot;5&quot;/&gt;&lt;property id=&quot;20300&quot; value=&quot;Slide 29 - &amp;quot;2008 Recommendations &amp;quot;&quot;/&gt;&lt;property id=&quot;20307&quot; value=&quot;259&quot;/&gt;&lt;/object&gt;&lt;object type=&quot;3&quot; unique_id=&quot;10009&quot;&gt;&lt;property id=&quot;20148&quot; value=&quot;5&quot;/&gt;&lt;property id=&quot;20300&quot; value=&quot;Slide 30 - &amp;quot;2008 Recommendations &amp;quot;&quot;/&gt;&lt;property id=&quot;20307&quot; value=&quot;260&quot;/&gt;&lt;/object&gt;&lt;object type=&quot;3&quot; unique_id=&quot;10010&quot;&gt;&lt;property id=&quot;20148&quot; value=&quot;5&quot;/&gt;&lt;property id=&quot;20300&quot; value=&quot;Slide 31 - &amp;quot;Elementary Math Focus- by end of 5th grade &amp;quot;&quot;/&gt;&lt;property id=&quot;20307&quot; value=&quot;261&quot;/&gt;&lt;/object&gt;&lt;object type=&quot;3&quot; unique_id=&quot;10011&quot;&gt;&lt;property id=&quot;20148&quot; value=&quot;5&quot;/&gt;&lt;property id=&quot;20300&quot; value=&quot;Slide 32 - &amp;quot;Middle School Math Focus- by end of 8th grade &amp;quot;&quot;/&gt;&lt;property id=&quot;20307&quot; value=&quot;262&quot;/&gt;&lt;/object&gt;&lt;object type=&quot;3&quot; unique_id=&quot;10012&quot;&gt;&lt;property id=&quot;20148&quot; value=&quot;5&quot;/&gt;&lt;property id=&quot;20300&quot; value=&quot;Slide 33 - &amp;quot;A need for Coherence &amp;quot;&quot;/&gt;&lt;property id=&quot;20307&quot; value=&quot;263&quot;/&gt;&lt;/object&gt;&lt;object type=&quot;3&quot; unique_id=&quot;10013&quot;&gt;&lt;property id=&quot;20148&quot; value=&quot;5&quot;/&gt;&lt;property id=&quot;20300&quot; value=&quot;Slide 34 - &amp;quot;Interactive verses Single Subject Approach &amp;quot;&quot;/&gt;&lt;property id=&quot;20307&quot; value=&quot;264&quot;/&gt;&lt;/object&gt;&lt;object type=&quot;3&quot; unique_id=&quot;10014&quot;&gt;&lt;property id=&quot;20148&quot; value=&quot;5&quot;/&gt;&lt;property id=&quot;20300&quot; value=&quot;Slide 35 - &amp;quot;Math Wars &amp;quot;&quot;/&gt;&lt;property id=&quot;20307&quot; value=&quot;265&quot;/&gt;&lt;/object&gt;&lt;object type=&quot;3&quot; unique_id=&quot;10015&quot;&gt;&lt;property id=&quot;20148&quot; value=&quot;5&quot;/&gt;&lt;property id=&quot;20300&quot; value=&quot;Slide 36 - &amp;quot;Number Sense &amp;quot;&quot;/&gt;&lt;property id=&quot;20307&quot; value=&quot;266&quot;/&gt;&lt;/object&gt;&lt;object type=&quot;3&quot; unique_id=&quot;10016&quot;&gt;&lt;property id=&quot;20148&quot; value=&quot;5&quot;/&gt;&lt;property id=&quot;20300&quot; value=&quot;Slide 37 - &amp;quot;Fractions &amp;quot;&quot;/&gt;&lt;property id=&quot;20307&quot; value=&quot;267&quot;/&gt;&lt;/object&gt;&lt;object type=&quot;3&quot; unique_id=&quot;10017&quot;&gt;&lt;property id=&quot;20148&quot; value=&quot;5&quot;/&gt;&lt;property id=&quot;20300&quot; value=&quot;Slide 38 - &amp;quot;Developmental Appropriateness is challenged &amp;quot;&quot;/&gt;&lt;property id=&quot;20307&quot; value=&quot;268&quot;/&gt;&lt;/object&gt;&lt;object type=&quot;3&quot; unique_id=&quot;10018&quot;&gt;&lt;property id=&quot;20148&quot; value=&quot;5&quot;/&gt;&lt;property id=&quot;20300&quot; value=&quot;Slide 39 - &amp;quot;Social, Motivational, and Affective Influences &amp;quot;&quot;/&gt;&lt;property id=&quot;20307&quot; value=&quot;269&quot;/&gt;&lt;/object&gt;&lt;object type=&quot;3&quot; unique_id=&quot;10019&quot;&gt;&lt;property id=&quot;20148&quot; value=&quot;5&quot;/&gt;&lt;property id=&quot;20300&quot; value=&quot;Slide 40 - &amp;quot;Teacher directed &amp;#x0D;&amp;#x0A;verses&amp;#x0D;&amp;#x0A; Student directed &amp;quot;&quot;/&gt;&lt;property id=&quot;20307&quot; value=&quot;270&quot;/&gt;&lt;/object&gt;&lt;object type=&quot;3&quot; unique_id=&quot;10020&quot;&gt;&lt;property id=&quot;20148&quot; value=&quot;5&quot;/&gt;&lt;property id=&quot;20300&quot; value=&quot;Slide 41 - &amp;quot;Formative Assessment &amp;quot;&quot;/&gt;&lt;property id=&quot;20307&quot; value=&quot;271&quot;/&gt;&lt;/object&gt;&lt;object type=&quot;3&quot; unique_id=&quot;10021&quot;&gt;&lt;property id=&quot;20148&quot; value=&quot;5&quot;/&gt;&lt;property id=&quot;20300&quot; value=&quot;Slide 42 - &amp;quot;Low Achieving and MLD &amp;quot;&quot;/&gt;&lt;property id=&quot;20307&quot; value=&quot;272&quot;/&gt;&lt;/object&gt;&lt;object type=&quot;3&quot; unique_id=&quot;10022&quot;&gt;&lt;property id=&quot;20148&quot; value=&quot;5&quot;/&gt;&lt;property id=&quot;20300&quot; value=&quot;Slide 43 - &amp;quot;Real World Math &amp;quot;&quot;/&gt;&lt;property id=&quot;20307&quot; value=&quot;273&quot;/&gt;&lt;/object&gt;&lt;object type=&quot;3&quot; unique_id=&quot;10023&quot;&gt;&lt;property id=&quot;20148&quot; value=&quot;5&quot;/&gt;&lt;property id=&quot;20300&quot; value=&quot;Slide 44 - &amp;quot;Everyone Can Do Math &amp;quot;&quot;/&gt;&lt;property id=&quot;20307&quot; value=&quot;275&quot;/&gt;&lt;/object&gt;&lt;object type=&quot;3&quot; unique_id=&quot;10024&quot;&gt;&lt;property id=&quot;20148&quot; value=&quot;5&quot;/&gt;&lt;property id=&quot;20300&quot; value=&quot;Slide 45 - &amp;quot;Why do children struggle with 23x42?&amp;quot;&quot;/&gt;&lt;property id=&quot;20307&quot; value=&quot;276&quot;/&gt;&lt;/object&gt;&lt;object type=&quot;3&quot; unique_id=&quot;10025&quot;&gt;&lt;property id=&quot;20148&quot; value=&quot;5&quot;/&gt;&lt;property id=&quot;20300&quot; value=&quot;Slide 46 - &amp;quot;Numerosity &amp;quot;&quot;/&gt;&lt;property id=&quot;20307&quot; value=&quot;277&quot;/&gt;&lt;/object&gt;&lt;object type=&quot;3&quot; unique_id=&quot;10026&quot;&gt;&lt;property id=&quot;20148&quot; value=&quot;5&quot;/&gt;&lt;property id=&quot;20300&quot; value=&quot;Slide 47 - &amp;quot;Which has more?&amp;quot;&quot;/&gt;&lt;property id=&quot;20307&quot; value=&quot;278&quot;/&gt;&lt;/object&gt;&lt;object type=&quot;3&quot; unique_id=&quot;10027&quot;&gt;&lt;property id=&quot;20148&quot; value=&quot;5&quot;/&gt;&lt;property id=&quot;20300&quot; value=&quot;Slide 48 - &amp;quot;Prerequisite to counting &amp;quot;&quot;/&gt;&lt;property id=&quot;20307&quot; value=&quot;279&quot;/&gt;&lt;/object&gt;&lt;object type=&quot;3&quot; unique_id=&quot;10028&quot;&gt;&lt;property id=&quot;20148&quot; value=&quot;5&quot;/&gt;&lt;property id=&quot;20300&quot; value=&quot;Slide 49 - &amp;quot;Subitizing &amp;quot;&quot;/&gt;&lt;property id=&quot;20307&quot; value=&quot;280&quot;/&gt;&lt;/object&gt;&lt;object type=&quot;3&quot; unique_id=&quot;10029&quot;&gt;&lt;property id=&quot;20148&quot; value=&quot;5&quot;/&gt;&lt;property id=&quot;20300&quot; value=&quot;Slide 50 - &amp;quot;Counting &amp;quot;&quot;/&gt;&lt;property id=&quot;20307&quot; value=&quot;281&quot;/&gt;&lt;/object&gt;&lt;object type=&quot;3&quot; unique_id=&quot;10030&quot;&gt;&lt;property id=&quot;20148&quot; value=&quot;5&quot;/&gt;&lt;property id=&quot;20300&quot; value=&quot;Slide 51 - &amp;quot;2 types of subitizing &amp;quot;&quot;/&gt;&lt;property id=&quot;20307&quot; value=&quot;282&quot;/&gt;&lt;/object&gt;&lt;object type=&quot;3&quot; unique_id=&quot;10031&quot;&gt;&lt;property id=&quot;20148&quot; value=&quot;5&quot;/&gt;&lt;property id=&quot;20300&quot; value=&quot;Slide 52 - &amp;quot;Is Subitizing necessary?&amp;quot;&quot;/&gt;&lt;property id=&quot;20307&quot; value=&quot;283&quot;/&gt;&lt;/object&gt;&lt;object type=&quot;3&quot; unique_id=&quot;10032&quot;&gt;&lt;property id=&quot;20148&quot; value=&quot;5&quot;/&gt;&lt;property id=&quot;20300&quot; value=&quot;Slide 53 - &amp;quot;Counting &amp;quot;&quot;/&gt;&lt;property id=&quot;20307&quot; value=&quot;284&quot;/&gt;&lt;/object&gt;&lt;object type=&quot;3&quot; unique_id=&quot;10033&quot;&gt;&lt;property id=&quot;20148&quot; value=&quot;5&quot;/&gt;&lt;property id=&quot;20300&quot; value=&quot;Slide 54 - &amp;quot;Cardinal Principle &amp;quot;&quot;/&gt;&lt;property id=&quot;20307&quot; value=&quot;285&quot;/&gt;&lt;/object&gt;&lt;object type=&quot;3&quot; unique_id=&quot;10034&quot;&gt;&lt;property id=&quot;20148&quot; value=&quot;5&quot;/&gt;&lt;property id=&quot;20300&quot; value=&quot;Slide 55 - &amp;quot;Cardinal Principle &amp;quot;&quot;/&gt;&lt;property id=&quot;20307&quot; value=&quot;286&quot;/&gt;&lt;/object&gt;&lt;object type=&quot;3&quot; unique_id=&quot;10035&quot;&gt;&lt;property id=&quot;20148&quot; value=&quot;5&quot;/&gt;&lt;property id=&quot;20300&quot; value=&quot;Slide 56 - &amp;quot;Digit Span Memory &amp;quot;&quot;/&gt;&lt;property id=&quot;20307&quot; value=&quot;287&quot;/&gt;&lt;/object&gt;&lt;object type=&quot;3&quot; unique_id=&quot;10036&quot;&gt;&lt;property id=&quot;20148&quot; value=&quot;5&quot;/&gt;&lt;property id=&quot;20300&quot; value=&quot;Slide 57 - &amp;quot;Digit Span &amp;quot;&quot;/&gt;&lt;property id=&quot;20307&quot; value=&quot;288&quot;/&gt;&lt;/object&gt;&lt;object type=&quot;3&quot; unique_id=&quot;10037&quot;&gt;&lt;property id=&quot;20148&quot; value=&quot;5&quot;/&gt;&lt;property id=&quot;20300&quot; value=&quot;Slide 58 - &amp;quot;English makes counting harder &amp;quot;&quot;/&gt;&lt;property id=&quot;20307&quot; value=&quot;289&quot;/&gt;&lt;/object&gt;&lt;object type=&quot;3&quot; unique_id=&quot;10038&quot;&gt;&lt;property id=&quot;20148&quot; value=&quot;5&quot;/&gt;&lt;property id=&quot;20300&quot; value=&quot;Slide 59 - &amp;quot;Mental Number line &amp;quot;&quot;/&gt;&lt;property id=&quot;20307&quot; value=&quot;290&quot;/&gt;&lt;/object&gt;&lt;object type=&quot;3&quot; unique_id=&quot;10039&quot;&gt;&lt;property id=&quot;20148&quot; value=&quot;5&quot;/&gt;&lt;property id=&quot;20300&quot; value=&quot;Slide 60 - &amp;quot;Negative Numbers &amp;quot;&quot;/&gt;&lt;property id=&quot;20307&quot; value=&quot;291&quot;/&gt;&lt;/object&gt;&lt;object type=&quot;3&quot; unique_id=&quot;10040&quot;&gt;&lt;property id=&quot;20148&quot; value=&quot;5&quot;/&gt;&lt;property id=&quot;20300&quot; value=&quot;Slide 61 - &amp;quot;Piaget verses what we know…&amp;quot;&quot;/&gt;&lt;property id=&quot;20307&quot; value=&quot;292&quot;/&gt;&lt;/object&gt;&lt;object type=&quot;3&quot; unique_id=&quot;10041&quot;&gt;&lt;property id=&quot;20148&quot; value=&quot;5&quot;/&gt;&lt;property id=&quot;20300&quot; value=&quot;Slide 62 - &amp;quot;Mental Number Line &amp;quot;&quot;/&gt;&lt;property id=&quot;20307&quot; value=&quot;293&quot;/&gt;&lt;/object&gt;&lt;object type=&quot;3&quot; unique_id=&quot;10042&quot;&gt;&lt;property id=&quot;20148&quot; value=&quot;5&quot;/&gt;&lt;property id=&quot;20300&quot; value=&quot;Slide 63 - &amp;quot;Number Symbols verses Number Words &amp;quot;&quot;/&gt;&lt;property id=&quot;20307&quot; value=&quot;294&quot;/&gt;&lt;/object&gt;&lt;object type=&quot;3&quot; unique_id=&quot;10043&quot;&gt;&lt;property id=&quot;20148&quot; value=&quot;5&quot;/&gt;&lt;property id=&quot;20300&quot; value=&quot;Slide 64 - &amp;quot;Teaching Number Sense &amp;quot;&quot;/&gt;&lt;property id=&quot;20307&quot; value=&quot;296&quot;/&gt;&lt;/object&gt;&lt;object type=&quot;3&quot; unique_id=&quot;10044&quot;&gt;&lt;property id=&quot;20148&quot; value=&quot;5&quot;/&gt;&lt;property id=&quot;20300&quot; value=&quot;Slide 65 - &amp;quot;Operational Sense &amp;quot;&quot;/&gt;&lt;property id=&quot;20307&quot; value=&quot;297&quot;/&gt;&lt;/object&gt;&lt;object type=&quot;3&quot; unique_id=&quot;10045&quot;&gt;&lt;property id=&quot;20148&quot; value=&quot;5&quot;/&gt;&lt;property id=&quot;20300&quot; value=&quot;Slide 66 - &amp;quot;4 year olds Operational Sense &amp;quot;&quot;/&gt;&lt;property id=&quot;20307&quot; value=&quot;298&quot;/&gt;&lt;/object&gt;&lt;object type=&quot;3&quot; unique_id=&quot;10046&quot;&gt;&lt;property id=&quot;20148&quot; value=&quot;5&quot;/&gt;&lt;property id=&quot;20300&quot; value=&quot;Slide 67 - &amp;quot;6 year olds Operational Sense &amp;quot;&quot;/&gt;&lt;property id=&quot;20307&quot; value=&quot;299&quot;/&gt;&lt;/object&gt;&lt;object type=&quot;3&quot; unique_id=&quot;10047&quot;&gt;&lt;property id=&quot;20148&quot; value=&quot;5&quot;/&gt;&lt;property id=&quot;20300&quot; value=&quot;Slide 68 - &amp;quot;8 year olds Operational Sense &amp;quot;&quot;/&gt;&lt;property id=&quot;20307&quot; value=&quot;300&quot;/&gt;&lt;/object&gt;&lt;object type=&quot;3&quot; unique_id=&quot;10048&quot;&gt;&lt;property id=&quot;20148&quot; value=&quot;5&quot;/&gt;&lt;property id=&quot;20300&quot; value=&quot;Slide 69 - &amp;quot;10 year olds Operational Sense &amp;quot;&quot;/&gt;&lt;property id=&quot;20307&quot; value=&quot;301&quot;/&gt;&lt;/object&gt;&lt;object type=&quot;3&quot; unique_id=&quot;10049&quot;&gt;&lt;property id=&quot;20148&quot; value=&quot;5&quot;/&gt;&lt;property id=&quot;20300&quot; value=&quot;Slide 70 - &amp;quot;Language and Multiplication &amp;quot;&quot;/&gt;&lt;property id=&quot;20307&quot; value=&quot;302&quot;/&gt;&lt;/object&gt;&lt;object type=&quot;3&quot; unique_id=&quot;10050&quot;&gt;&lt;property id=&quot;20148&quot; value=&quot;5&quot;/&gt;&lt;property id=&quot;20300&quot; value=&quot;Slide 71 - &amp;quot;CRA&amp;quot;&quot;/&gt;&lt;property id=&quot;20307&quot; value=&quot;303&quot;/&gt;&lt;/object&gt;&lt;object type=&quot;3&quot; unique_id=&quot;10051&quot;&gt;&lt;property id=&quot;20148&quot; value=&quot;5&quot;/&gt;&lt;property id=&quot;20300&quot; value=&quot;Slide 72 - &amp;quot;Concrete&amp;quot;&quot;/&gt;&lt;property id=&quot;20307&quot; value=&quot;304&quot;/&gt;&lt;/object&gt;&lt;object type=&quot;3&quot; unique_id=&quot;10052&quot;&gt;&lt;property id=&quot;20148&quot; value=&quot;5&quot;/&gt;&lt;property id=&quot;20300&quot; value=&quot;Slide 73 - &amp;quot;Concrete&amp;quot;&quot;/&gt;&lt;property id=&quot;20307&quot; value=&quot;305&quot;/&gt;&lt;/object&gt;&lt;object type=&quot;3&quot; unique_id=&quot;10053&quot;&gt;&lt;property id=&quot;20148&quot; value=&quot;5&quot;/&gt;&lt;property id=&quot;20300&quot; value=&quot;Slide 74 - &amp;quot;Representational&amp;quot;&quot;/&gt;&lt;property id=&quot;20307&quot; value=&quot;306&quot;/&gt;&lt;/object&gt;&lt;object type=&quot;3&quot; unique_id=&quot;10054&quot;&gt;&lt;property id=&quot;20148&quot; value=&quot;5&quot;/&gt;&lt;property id=&quot;20300&quot; value=&quot;Slide 75 - &amp;quot;Abstract&amp;quot;&quot;/&gt;&lt;property id=&quot;20307&quot; value=&quot;307&quot;/&gt;&lt;/object&gt;&lt;object type=&quot;3&quot; unique_id=&quot;11645&quot;&gt;&lt;property id=&quot;20148&quot; value=&quot;5&quot;/&gt;&lt;property id=&quot;20300&quot; value=&quot;Slide 2 - &amp;quot;PDU Goal&amp;quot;&quot;/&gt;&lt;property id=&quot;20307&quot; value=&quot;308&quot;/&gt;&lt;/object&gt;&lt;object type=&quot;3&quot; unique_id=&quot;11646&quot;&gt;&lt;property id=&quot;20148&quot; value=&quot;5&quot;/&gt;&lt;property id=&quot;20300&quot; value=&quot;Slide 3 - &amp;quot;PDU Requirements &amp;quot;&quot;/&gt;&lt;property id=&quot;20307&quot; value=&quot;309&quot;/&gt;&lt;/object&gt;&lt;object type=&quot;3&quot; unique_id=&quot;11647&quot;&gt;&lt;property id=&quot;20148&quot; value=&quot;5&quot;/&gt;&lt;property id=&quot;20300&quot; value=&quot;Slide 4 - &amp;quot;PDU Requirements &amp;quot;&quot;/&gt;&lt;property id=&quot;20307&quot; value=&quot;310&quot;/&gt;&lt;/object&gt;&lt;object type=&quot;3&quot; unique_id=&quot;11648&quot;&gt;&lt;property id=&quot;20148&quot; value=&quot;5&quot;/&gt;&lt;property id=&quot;20300&quot; value=&quot;Slide 5 - &amp;quot;PDU Requirements &amp;quot;&quot;/&gt;&lt;property id=&quot;20307&quot; value=&quot;311&quot;/&gt;&lt;/object&gt;&lt;object type=&quot;3&quot; unique_id=&quot;11649&quot;&gt;&lt;property id=&quot;20148&quot; value=&quot;5&quot;/&gt;&lt;property id=&quot;20300&quot; value=&quot;Slide 6 - &amp;quot;Text &amp;quot;&quot;/&gt;&lt;property id=&quot;20307&quot; value=&quot;312&quot;/&gt;&lt;/object&gt;&lt;object type=&quot;3&quot; unique_id=&quot;11650&quot;&gt;&lt;property id=&quot;20148&quot; value=&quot;5&quot;/&gt;&lt;property id=&quot;20300&quot; value=&quot;Slide 8 - &amp;quot;Math basics quiz&amp;quot;&quot;/&gt;&lt;property id=&quot;20307&quot; value=&quot;313&quot;/&gt;&lt;/object&gt;&lt;object type=&quot;3&quot; unique_id=&quot;11651&quot;&gt;&lt;property id=&quot;20148&quot; value=&quot;5&quot;/&gt;&lt;property id=&quot;20300&quot; value=&quot;Slide 9 - &amp;quot;Math basics quiz&amp;quot;&quot;/&gt;&lt;property id=&quot;20307&quot; value=&quot;314&quot;/&gt;&lt;/object&gt;&lt;object type=&quot;3&quot; unique_id=&quot;11652&quot;&gt;&lt;property id=&quot;20148&quot; value=&quot;5&quot;/&gt;&lt;property id=&quot;20300&quot; value=&quot;Slide 10 - &amp;quot;Manipulative make it concrete&amp;quot;&quot;/&gt;&lt;property id=&quot;20307&quot; value=&quot;315&quot;/&gt;&lt;/object&gt;&lt;object type=&quot;3&quot; unique_id=&quot;11653&quot;&gt;&lt;property id=&quot;20148&quot; value=&quot;5&quot;/&gt;&lt;property id=&quot;20300&quot; value=&quot;Slide 11 - &amp;quot;CRA Algebra- using Algeblocks &amp;quot;&quot;/&gt;&lt;property id=&quot;20307&quot; value=&quot;316&quot;/&gt;&lt;/object&gt;&lt;object type=&quot;3&quot; unique_id=&quot;11654&quot;&gt;&lt;property id=&quot;20148&quot; value=&quot;5&quot;/&gt;&lt;property id=&quot;20300&quot; value=&quot;Slide 12 - &amp;quot;CRA Algebra- using Algeblocks &amp;quot;&quot;/&gt;&lt;property id=&quot;20307&quot; value=&quot;317&quot;/&gt;&lt;/object&gt;&lt;object type=&quot;3&quot; unique_id=&quot;11655&quot;&gt;&lt;property id=&quot;20148&quot; value=&quot;5&quot;/&gt;&lt;property id=&quot;20300&quot; value=&quot;Slide 13 - &amp;quot;CRA Algebra- using Algeblocks &amp;quot;&quot;/&gt;&lt;property id=&quot;20307&quot; value=&quot;318&quot;/&gt;&lt;/object&gt;&lt;object type=&quot;3&quot; unique_id=&quot;11656&quot;&gt;&lt;property id=&quot;20148&quot; value=&quot;5&quot;/&gt;&lt;property id=&quot;20300&quot; value=&quot;Slide 14 - &amp;quot;CRA Algebra- using Algeblocks &amp;quot;&quot;/&gt;&lt;property id=&quot;20307&quot; value=&quot;319&quot;/&gt;&lt;/object&gt;&lt;object type=&quot;3&quot; unique_id=&quot;11657&quot;&gt;&lt;property id=&quot;20148&quot; value=&quot;5&quot;/&gt;&lt;property id=&quot;20300&quot; value=&quot;Slide 15 - &amp;quot;Algeblocks Key &amp;quot;&quot;/&gt;&lt;property id=&quot;20307&quot; value=&quot;320&quot;/&gt;&lt;/object&gt;&lt;object type=&quot;3&quot; unique_id=&quot;11658&quot;&gt;&lt;property id=&quot;20148&quot; value=&quot;5&quot;/&gt;&lt;property id=&quot;20300&quot; value=&quot;Slide 16 - &amp;quot;Basic Mat:  -3+2 &amp;quot;&quot;/&gt;&lt;property id=&quot;20307&quot; value=&quot;321&quot;/&gt;&lt;/object&gt;&lt;object type=&quot;3&quot; unique_id=&quot;11659&quot;&gt;&lt;property id=&quot;20148&quot; value=&quot;5&quot;/&gt;&lt;property id=&quot;20300&quot; value=&quot;Slide 17 - &amp;quot;Basic Mat:  -3+2 (Make 0 pairs)  &amp;quot;&quot;/&gt;&lt;property id=&quot;20307&quot; value=&quot;322&quot;/&gt;&lt;/object&gt;&lt;object type=&quot;3&quot; unique_id=&quot;11660&quot;&gt;&lt;property id=&quot;20148&quot; value=&quot;5&quot;/&gt;&lt;property id=&quot;20300&quot; value=&quot;Slide 18 - &amp;quot;Basic Mat:  3x-5 + (2-X)&amp;quot;&quot;/&gt;&lt;property id=&quot;20307&quot; value=&quot;323&quot;/&gt;&lt;/object&gt;&lt;object type=&quot;3&quot; unique_id=&quot;11661&quot;&gt;&lt;property id=&quot;20148&quot; value=&quot;5&quot;/&gt;&lt;property id=&quot;20300&quot; value=&quot;Slide 19 - &amp;quot;Basic Mat:  3x-5 + (2-X) (0 pairs)&amp;quot;&quot;/&gt;&lt;property id=&quot;20307&quot; value=&quot;324&quot;/&gt;&lt;/object&gt;&lt;object type=&quot;3&quot; unique_id=&quot;11662&quot;&gt;&lt;property id=&quot;20148&quot; value=&quot;5&quot;/&gt;&lt;property id=&quot;20300&quot; value=&quot;Slide 20 - &amp;quot;Basic Mat:  (3y +5) + (y-3)&amp;quot;&quot;/&gt;&lt;property id=&quot;20307&quot; value=&quot;325&quot;/&gt;&lt;/object&gt;&lt;object type=&quot;3&quot; unique_id=&quot;11663&quot;&gt;&lt;property id=&quot;20148&quot; value=&quot;5&quot;/&gt;&lt;property id=&quot;20300&quot; value=&quot;Slide 21 - &amp;quot;Basic Mat:  (3y +5) + (y-3) (0 Pairs)&amp;quot;&quot;/&gt;&lt;property id=&quot;20307&quot; value=&quot;326&quot;/&gt;&lt;/object&gt;&lt;object type=&quot;3&quot; unique_id=&quot;11664&quot;&gt;&lt;property id=&quot;20148&quot; value=&quot;5&quot;/&gt;&lt;property id=&quot;20300&quot; value=&quot;Slide 22 - &amp;quot;You try &amp;quot;&quot;/&gt;&lt;property id=&quot;20307&quot; value=&quot;327&quot;/&gt;&lt;/object&gt;&lt;object type=&quot;3&quot; unique_id=&quot;11665&quot;&gt;&lt;property id=&quot;20148&quot; value=&quot;5&quot;/&gt;&lt;property id=&quot;20300&quot; value=&quot;Slide 23 - &amp;quot;Basic Mat:  3x2 – 2y + 8 – 2x2 + 5y&amp;#x0D;&amp;#x0A;concrete &amp;quot;&quot;/&gt;&lt;property id=&quot;20307&quot; value=&quot;328&quot;/&gt;&lt;/object&gt;&lt;object type=&quot;3&quot; unique_id=&quot;11666&quot;&gt;&lt;property id=&quot;20148&quot; value=&quot;5&quot;/&gt;&lt;property id=&quot;20300&quot; value=&quot;Slide 24 - &amp;quot;Basic Mat:  3x2 – 2y + 8 – 2x2 + 5y&amp;quot;&quot;/&gt;&lt;property id=&quot;20307&quot; value=&quot;329&quot;/&gt;&lt;/object&gt;&lt;object type=&quot;3&quot; unique_id=&quot;11667&quot;&gt;&lt;property id=&quot;20148&quot; value=&quot;5&quot;/&gt;&lt;property id=&quot;20300&quot; value=&quot;Slide 25 - &amp;quot;Basic Mat:  3x2 – 2y + 8 – 2x2 + 5y&amp;#x0D;&amp;#x0A;representational&amp;quot;&quot;/&gt;&lt;property id=&quot;20307&quot; value=&quot;330&quot;/&gt;&lt;/object&gt;&lt;object type=&quot;3&quot; unique_id=&quot;11668&quot;&gt;&lt;property id=&quot;20148&quot; value=&quot;5&quot;/&gt;&lt;property id=&quot;20300&quot; value=&quot;Slide 26 - &amp;quot;Basic Mat:  3x2 – 2y + 8 – 2x2 + 5y&amp;#x0D;&amp;#x0A;abstract &amp;quot;&quot;/&gt;&lt;property id=&quot;20307&quot; value=&quot;331&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89</TotalTime>
  <Words>3774</Words>
  <Application>Microsoft Office PowerPoint</Application>
  <PresentationFormat>On-screen Show (4:3)</PresentationFormat>
  <Paragraphs>467</Paragraphs>
  <Slides>75</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75</vt:i4>
      </vt:variant>
    </vt:vector>
  </HeadingPairs>
  <TitlesOfParts>
    <vt:vector size="82" baseType="lpstr">
      <vt:lpstr>Arial</vt:lpstr>
      <vt:lpstr>Franklin Gothic Book</vt:lpstr>
      <vt:lpstr>Perpetua</vt:lpstr>
      <vt:lpstr>Wingdings 2</vt:lpstr>
      <vt:lpstr>Calibri</vt:lpstr>
      <vt:lpstr>Wingdings</vt:lpstr>
      <vt:lpstr>Equity</vt:lpstr>
      <vt:lpstr>Specially Designed Instruction in Math PDU Session One </vt:lpstr>
      <vt:lpstr>PDU Goal</vt:lpstr>
      <vt:lpstr>PDU Requirements </vt:lpstr>
      <vt:lpstr>PDU Requirements </vt:lpstr>
      <vt:lpstr>PDU Requirements </vt:lpstr>
      <vt:lpstr>Text </vt:lpstr>
      <vt:lpstr>Outcomes for Session One  </vt:lpstr>
      <vt:lpstr>Math basics quiz</vt:lpstr>
      <vt:lpstr>Math basics quiz</vt:lpstr>
      <vt:lpstr>Manipulative make it concrete</vt:lpstr>
      <vt:lpstr>CRA Algebra- using Algeblocks </vt:lpstr>
      <vt:lpstr>CRA Algebra- using Algeblocks </vt:lpstr>
      <vt:lpstr>CRA Algebra- using Algeblocks </vt:lpstr>
      <vt:lpstr>CRA Algebra- using Algeblocks </vt:lpstr>
      <vt:lpstr>Algeblocks Key </vt:lpstr>
      <vt:lpstr>Basic Mat:  -3+2 </vt:lpstr>
      <vt:lpstr>Basic Mat:  -3+2 (Make 0 pairs)  </vt:lpstr>
      <vt:lpstr>Basic Mat:  3x-5 + (2-X)</vt:lpstr>
      <vt:lpstr>Basic Mat:  3x-5 + (2-X) (0 pairs)</vt:lpstr>
      <vt:lpstr>Basic Mat:  (3y +5) + (y-3)</vt:lpstr>
      <vt:lpstr>Basic Mat:  (3y +5) + (y-3) (0 Pairs)</vt:lpstr>
      <vt:lpstr>You try </vt:lpstr>
      <vt:lpstr>Basic Mat:  3x2 – 2y + 8 – 2x2 + 5y concrete </vt:lpstr>
      <vt:lpstr>Basic Mat:  3x2 – 2y + 8 – 2x2 + 5y</vt:lpstr>
      <vt:lpstr>Basic Mat:  3x2 – 2y + 8 – 2x2 + 5y representational</vt:lpstr>
      <vt:lpstr>Basic Mat:  3x2 – 2y + 8 – 2x2 + 5y abstract </vt:lpstr>
      <vt:lpstr>2006 National Math Panel </vt:lpstr>
      <vt:lpstr>2006 Panel</vt:lpstr>
      <vt:lpstr>2008 Recommendations </vt:lpstr>
      <vt:lpstr>2008 Recommendations </vt:lpstr>
      <vt:lpstr>Elementary Math Focus- by end of 5th grade </vt:lpstr>
      <vt:lpstr>Middle School Math Focus- by end of 8th grade </vt:lpstr>
      <vt:lpstr>A need for Coherence </vt:lpstr>
      <vt:lpstr>Interactive verses Single Subject Approach </vt:lpstr>
      <vt:lpstr>Math Wars </vt:lpstr>
      <vt:lpstr>Number Sense </vt:lpstr>
      <vt:lpstr>Fractions </vt:lpstr>
      <vt:lpstr>Developmental Appropriateness is challenged </vt:lpstr>
      <vt:lpstr>Social, Motivational, and Affective Influences </vt:lpstr>
      <vt:lpstr>Teacher directed  verses  Student directed </vt:lpstr>
      <vt:lpstr>Formative Assessment </vt:lpstr>
      <vt:lpstr>Low Achieving and MLD </vt:lpstr>
      <vt:lpstr>Real World Math </vt:lpstr>
      <vt:lpstr>Everyone Can Do Math </vt:lpstr>
      <vt:lpstr>Why do children struggle with 23x42?</vt:lpstr>
      <vt:lpstr>Numerosity </vt:lpstr>
      <vt:lpstr>Which has more?</vt:lpstr>
      <vt:lpstr>Prerequisite to counting </vt:lpstr>
      <vt:lpstr>Subitizing </vt:lpstr>
      <vt:lpstr>Counting </vt:lpstr>
      <vt:lpstr>2 types of subitizing </vt:lpstr>
      <vt:lpstr>Is Subitizing necessary?</vt:lpstr>
      <vt:lpstr>Counting </vt:lpstr>
      <vt:lpstr>Cardinal Principle </vt:lpstr>
      <vt:lpstr>Cardinal Principle </vt:lpstr>
      <vt:lpstr>Digit Span Memory </vt:lpstr>
      <vt:lpstr>Digit Span </vt:lpstr>
      <vt:lpstr>English makes counting harder </vt:lpstr>
      <vt:lpstr>Mental Number line </vt:lpstr>
      <vt:lpstr>Negative Numbers </vt:lpstr>
      <vt:lpstr>Piaget verses what we know…</vt:lpstr>
      <vt:lpstr>Mental Number Line </vt:lpstr>
      <vt:lpstr>Number Symbols verses Number Words </vt:lpstr>
      <vt:lpstr>Teaching Number Sense </vt:lpstr>
      <vt:lpstr>Operational Sense </vt:lpstr>
      <vt:lpstr>4 year olds Operational Sense </vt:lpstr>
      <vt:lpstr>6 year olds Operational Sense </vt:lpstr>
      <vt:lpstr>8 year olds Operational Sense </vt:lpstr>
      <vt:lpstr>10 year olds Operational Sense </vt:lpstr>
      <vt:lpstr>Language and Multiplication </vt:lpstr>
      <vt:lpstr>CRA</vt:lpstr>
      <vt:lpstr>Concrete</vt:lpstr>
      <vt:lpstr>Concrete</vt:lpstr>
      <vt:lpstr>Representational</vt:lpstr>
      <vt:lpstr>Abstract</vt:lpstr>
    </vt:vector>
  </TitlesOfParts>
  <Company>DPS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Considerations around Math Instruction for Students with Disabilities</dc:title>
  <dc:creator>Robert Frantum-Allen</dc:creator>
  <cp:lastModifiedBy>Robert Frantum-Allen</cp:lastModifiedBy>
  <cp:revision>5</cp:revision>
  <dcterms:created xsi:type="dcterms:W3CDTF">2012-05-10T03:16:01Z</dcterms:created>
  <dcterms:modified xsi:type="dcterms:W3CDTF">2012-10-09T04:30:32Z</dcterms:modified>
</cp:coreProperties>
</file>